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5"/>
  </p:notesMasterIdLst>
  <p:handoutMasterIdLst>
    <p:handoutMasterId r:id="rId16"/>
  </p:handoutMasterIdLst>
  <p:sldIdLst>
    <p:sldId id="256" r:id="rId5"/>
    <p:sldId id="276" r:id="rId6"/>
    <p:sldId id="289" r:id="rId7"/>
    <p:sldId id="290" r:id="rId8"/>
    <p:sldId id="291" r:id="rId9"/>
    <p:sldId id="292" r:id="rId10"/>
    <p:sldId id="293" r:id="rId11"/>
    <p:sldId id="277" r:id="rId12"/>
    <p:sldId id="278" r:id="rId13"/>
    <p:sldId id="285" r:id="rId1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64" userDrawn="1">
          <p15:clr>
            <a:srgbClr val="A4A3A4"/>
          </p15:clr>
        </p15:guide>
        <p15:guide id="3" pos="7512" userDrawn="1">
          <p15:clr>
            <a:srgbClr val="A4A3A4"/>
          </p15:clr>
        </p15:guide>
        <p15:guide id="4" pos="144" userDrawn="1">
          <p15:clr>
            <a:srgbClr val="A4A3A4"/>
          </p15:clr>
        </p15:guide>
        <p15:guide id="5" orient="horz" pos="624" userDrawn="1">
          <p15:clr>
            <a:srgbClr val="A4A3A4"/>
          </p15:clr>
        </p15:guide>
        <p15:guide id="6" orient="horz" pos="405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96178E-ADD1-45A0-84AB-D70FEDB2CC62}" v="7" dt="2020-10-08T15:54:10.624"/>
    <p1510:client id="{72D3C51A-B178-442F-85DB-0FF11B6040FE}" v="8" dt="2020-10-22T16:14:08.5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349" autoAdjust="0"/>
    <p:restoredTop sz="84984" autoAdjust="0"/>
  </p:normalViewPr>
  <p:slideViewPr>
    <p:cSldViewPr snapToGrid="0" showGuides="1">
      <p:cViewPr varScale="1">
        <p:scale>
          <a:sx n="59" d="100"/>
          <a:sy n="59" d="100"/>
        </p:scale>
        <p:origin x="568" y="64"/>
      </p:cViewPr>
      <p:guideLst>
        <p:guide orient="horz" pos="2328"/>
        <p:guide pos="3864"/>
        <p:guide pos="7512"/>
        <p:guide pos="144"/>
        <p:guide orient="horz" pos="624"/>
        <p:guide orient="horz" pos="4056"/>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65D3EB-CBDD-4100-83B7-3BFE0A8F411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2B4595-A79D-4567-9FE1-DCF31A42B3D9}"/>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6E5C0719-993D-42E1-80ED-8F01056F36C2}" type="datetimeFigureOut">
              <a:rPr lang="en-US" smtClean="0"/>
              <a:t>10/22/2020</a:t>
            </a:fld>
            <a:endParaRPr lang="en-US" dirty="0"/>
          </a:p>
        </p:txBody>
      </p:sp>
      <p:sp>
        <p:nvSpPr>
          <p:cNvPr id="4" name="Footer Placeholder 3">
            <a:extLst>
              <a:ext uri="{FF2B5EF4-FFF2-40B4-BE49-F238E27FC236}">
                <a16:creationId xmlns:a16="http://schemas.microsoft.com/office/drawing/2014/main" id="{850E452F-E862-4273-987C-980229E5320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C3EE394C-9AD7-48EA-AB0F-18032A3E097A}"/>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00421AD-3AC0-48CB-8727-BB447FD2264E}" type="slidenum">
              <a:rPr lang="en-US" smtClean="0"/>
              <a:t>‹#›</a:t>
            </a:fld>
            <a:endParaRPr lang="en-US" dirty="0"/>
          </a:p>
        </p:txBody>
      </p:sp>
    </p:spTree>
    <p:extLst>
      <p:ext uri="{BB962C8B-B14F-4D97-AF65-F5344CB8AC3E}">
        <p14:creationId xmlns:p14="http://schemas.microsoft.com/office/powerpoint/2010/main" val="32681598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1D3BC9C-6C58-464F-B94E-FD73C5FB016E}" type="datetimeFigureOut">
              <a:rPr lang="en-US" smtClean="0"/>
              <a:t>10/22/2020</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E60DC36-8EFA-4378-9855-E019C55AC472}" type="slidenum">
              <a:rPr lang="en-US" smtClean="0"/>
              <a:t>‹#›</a:t>
            </a:fld>
            <a:endParaRPr lang="en-US" dirty="0"/>
          </a:p>
        </p:txBody>
      </p:sp>
    </p:spTree>
    <p:extLst>
      <p:ext uri="{BB962C8B-B14F-4D97-AF65-F5344CB8AC3E}">
        <p14:creationId xmlns:p14="http://schemas.microsoft.com/office/powerpoint/2010/main" val="1877053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Welcome to our</a:t>
            </a:r>
            <a:r>
              <a:rPr lang="en-US" baseline="0" dirty="0"/>
              <a:t> nutrition support group lecture series. </a:t>
            </a:r>
            <a:r>
              <a:rPr lang="en-US" dirty="0"/>
              <a:t>My name is Colette Micko, and I am the Providence Little Company</a:t>
            </a:r>
            <a:r>
              <a:rPr lang="en-US" baseline="0" dirty="0"/>
              <a:t> of Mary Bariatric Wellness Program Coordinator. I am also a registered Dietitian and certified diabetes educator. We hope you find these videos helpful as your begin your weight loss journey. Today we will be covering the topic of nutrition prior to surgery. </a:t>
            </a: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a:t>
            </a:fld>
            <a:endParaRPr lang="en-US" dirty="0"/>
          </a:p>
        </p:txBody>
      </p:sp>
    </p:spTree>
    <p:extLst>
      <p:ext uri="{BB962C8B-B14F-4D97-AF65-F5344CB8AC3E}">
        <p14:creationId xmlns:p14="http://schemas.microsoft.com/office/powerpoint/2010/main" val="17735278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10</a:t>
            </a:fld>
            <a:endParaRPr lang="en-US" dirty="0"/>
          </a:p>
        </p:txBody>
      </p:sp>
    </p:spTree>
    <p:extLst>
      <p:ext uri="{BB962C8B-B14F-4D97-AF65-F5344CB8AC3E}">
        <p14:creationId xmlns:p14="http://schemas.microsoft.com/office/powerpoint/2010/main" val="396791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Pre-operative education</a:t>
            </a:r>
            <a:r>
              <a:rPr lang="en-US" baseline="0" dirty="0"/>
              <a:t> can help you to understand that changes you will need to make after surgery. The dietitian can help you to determine you individual goals. Nutrition education on proper hydration, texture progression post-surgery, vitamin and mineral supplementation, protein requirements, meal planning and timing, appropriate macronutrient intake and distribution, mindful eating and realistic portion sizes are important topics to cover. </a:t>
            </a:r>
            <a:endParaRPr lang="en-US" dirty="0"/>
          </a:p>
          <a:p>
            <a:pPr marL="174708" indent="-174708">
              <a:buFont typeface="Arial" panose="020B0604020202020204" pitchFamily="34" charset="0"/>
              <a:buChar char="•"/>
            </a:pPr>
            <a:r>
              <a:rPr lang="en-US" dirty="0"/>
              <a:t>The purpose of pre-operative weight</a:t>
            </a:r>
            <a:r>
              <a:rPr lang="en-US" baseline="0" dirty="0"/>
              <a:t> loss is not to “prove” that you can adhere to a diet. We know that at this point in your weight loss journey, you have tried multiple diet attempts without long term success. The goal is to improve surgical outcomes. Excess body weight (particularly fat around the liver) increases surgical risk during upper abdominal laparoscopic surgery such as sleeve and bypass.</a:t>
            </a:r>
          </a:p>
          <a:p>
            <a:pPr marL="174708" indent="-174708">
              <a:buFont typeface="Arial" panose="020B0604020202020204" pitchFamily="34" charset="0"/>
              <a:buChar char="•"/>
            </a:pPr>
            <a:r>
              <a:rPr lang="en-US" baseline="0" dirty="0"/>
              <a:t>Research shows behavior changes related to diet and exercise that are made preoperatively, increase success rates after surgery/  </a:t>
            </a: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2</a:t>
            </a:fld>
            <a:endParaRPr lang="en-US" dirty="0"/>
          </a:p>
        </p:txBody>
      </p:sp>
    </p:spTree>
    <p:extLst>
      <p:ext uri="{BB962C8B-B14F-4D97-AF65-F5344CB8AC3E}">
        <p14:creationId xmlns:p14="http://schemas.microsoft.com/office/powerpoint/2010/main" val="2268654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Today we will be exploring the purpose of good pre-operative nutrition. It’s</a:t>
            </a:r>
            <a:r>
              <a:rPr lang="en-US" baseline="0" dirty="0"/>
              <a:t> not just about WHAT we eat. Its about understanding energy balance, current intake patterns, our current beliefs and attitudes about food, meal timing, physical activity and social/family support. It’s about WHAT we eat, WHY we eat, HOW we eat, WHEN we eat that truly impacts our daily nutrition. </a:t>
            </a:r>
            <a:endParaRPr lang="en-US" dirty="0"/>
          </a:p>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3</a:t>
            </a:fld>
            <a:endParaRPr lang="en-US" dirty="0"/>
          </a:p>
        </p:txBody>
      </p:sp>
    </p:spTree>
    <p:extLst>
      <p:ext uri="{BB962C8B-B14F-4D97-AF65-F5344CB8AC3E}">
        <p14:creationId xmlns:p14="http://schemas.microsoft.com/office/powerpoint/2010/main" val="3922538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Understanding</a:t>
            </a:r>
            <a:r>
              <a:rPr lang="en-US" baseline="0" dirty="0"/>
              <a:t> the concept of energy balance is a fundamental principle of basic nutrition. </a:t>
            </a:r>
          </a:p>
          <a:p>
            <a:pPr marL="174708" indent="-174708">
              <a:buFont typeface="Arial" panose="020B0604020202020204" pitchFamily="34" charset="0"/>
              <a:buChar char="•"/>
            </a:pPr>
            <a:r>
              <a:rPr lang="en-US" dirty="0"/>
              <a:t>Energy is</a:t>
            </a:r>
            <a:r>
              <a:rPr lang="en-US" baseline="0" dirty="0"/>
              <a:t> another word for calories. Your energy balance is the balance of calories consumed through eating and drinking compared to calories burned through physical activity. What you eat and drink is ENERGY IN. What your burn through physical activity is ENERGY OUT. You also burn a certain number of calories just breathing and digesting food and through your daily routine. </a:t>
            </a:r>
          </a:p>
          <a:p>
            <a:pPr marL="174708" indent="-174708">
              <a:buFont typeface="Arial" panose="020B0604020202020204" pitchFamily="34" charset="0"/>
              <a:buChar char="•"/>
            </a:pPr>
            <a:r>
              <a:rPr lang="en-US" baseline="0" dirty="0"/>
              <a:t>An important part of ENERGY OUT is planned physical activity. Research shows regular physical activity is KEY to long term weight maintenance after surgery. </a:t>
            </a:r>
          </a:p>
          <a:p>
            <a:pPr marL="174708" indent="-174708">
              <a:buFont typeface="Arial" panose="020B0604020202020204" pitchFamily="34" charset="0"/>
              <a:buChar char="•"/>
            </a:pPr>
            <a:r>
              <a:rPr lang="en-US" baseline="0" dirty="0"/>
              <a:t>Energy imbalance may be caused by overeating or by not getting enough PA. There are other conditions, however, that affect energy balance and fat metabolism that does not involve excess eating or sedentary behavior. This includes: chronic sleep loss, consumption of foods that, independent of caloric content, cause metabolic/hormonal changes that increase body fat. This includes foods high in sugar, high fructose corn syrup, transfat, processed meat, and processed grains). </a:t>
            </a:r>
          </a:p>
          <a:p>
            <a:pPr marL="174708" indent="-174708">
              <a:buFont typeface="Arial" panose="020B0604020202020204" pitchFamily="34" charset="0"/>
              <a:buChar char="•"/>
            </a:pPr>
            <a:r>
              <a:rPr lang="en-US" baseline="0" dirty="0"/>
              <a:t>Low intake of fat fighting foods such as (fruits, vegetables, legumes, nuts/seeds/ high quality protein), stress and psychological distress, medications and even pollutants. To reiterate, some foods affect our normal hormonal processes and lead to weight gain. </a:t>
            </a: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4</a:t>
            </a:fld>
            <a:endParaRPr lang="en-US" dirty="0"/>
          </a:p>
        </p:txBody>
      </p:sp>
    </p:spTree>
    <p:extLst>
      <p:ext uri="{BB962C8B-B14F-4D97-AF65-F5344CB8AC3E}">
        <p14:creationId xmlns:p14="http://schemas.microsoft.com/office/powerpoint/2010/main" val="425267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Energy is</a:t>
            </a:r>
            <a:r>
              <a:rPr lang="en-US" baseline="0" dirty="0"/>
              <a:t> another word for calories. Your energy balance is the balance of calories consumed through eating and drinking compared to calories burned through physical activity. What you eat and drink is ENERGY IN. What your burn through physical activity is ENERGY OUT. You also burn a certain number of calories just breathing and digesting food and through your daily routine. </a:t>
            </a:r>
          </a:p>
          <a:p>
            <a:pPr marL="174708" indent="-174708">
              <a:buFont typeface="Arial" panose="020B0604020202020204" pitchFamily="34" charset="0"/>
              <a:buChar char="•"/>
            </a:pPr>
            <a:r>
              <a:rPr lang="en-US" baseline="0" dirty="0"/>
              <a:t>An important part of ENERGY OUT is planned physical activity. Research shows regular physical activity is KEY to long term weight maintenance after surgery. </a:t>
            </a: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5</a:t>
            </a:fld>
            <a:endParaRPr lang="en-US" dirty="0"/>
          </a:p>
        </p:txBody>
      </p:sp>
    </p:spTree>
    <p:extLst>
      <p:ext uri="{BB962C8B-B14F-4D97-AF65-F5344CB8AC3E}">
        <p14:creationId xmlns:p14="http://schemas.microsoft.com/office/powerpoint/2010/main" val="31891168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6</a:t>
            </a:fld>
            <a:endParaRPr lang="en-US" dirty="0"/>
          </a:p>
        </p:txBody>
      </p:sp>
    </p:spTree>
    <p:extLst>
      <p:ext uri="{BB962C8B-B14F-4D97-AF65-F5344CB8AC3E}">
        <p14:creationId xmlns:p14="http://schemas.microsoft.com/office/powerpoint/2010/main" val="1600497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7</a:t>
            </a:fld>
            <a:endParaRPr lang="en-US" dirty="0"/>
          </a:p>
        </p:txBody>
      </p:sp>
    </p:spTree>
    <p:extLst>
      <p:ext uri="{BB962C8B-B14F-4D97-AF65-F5344CB8AC3E}">
        <p14:creationId xmlns:p14="http://schemas.microsoft.com/office/powerpoint/2010/main" val="2185172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One of the most</a:t>
            </a:r>
            <a:r>
              <a:rPr lang="en-US" baseline="0" dirty="0"/>
              <a:t> proven behavioral intervention strategies for weight management for lifestyle changes is self-monitoring. The goal of self-monitoring is to increase self-awareness of target behaviors and outcomes,. Some commonly used self-monitoring: food diaries, regular self-weighing, exercise logs, equipment such as pedometers or Fitbit.</a:t>
            </a:r>
          </a:p>
          <a:p>
            <a:pPr marL="174708" indent="-174708">
              <a:buFont typeface="Arial" panose="020B0604020202020204" pitchFamily="34" charset="0"/>
              <a:buChar char="•"/>
            </a:pPr>
            <a:r>
              <a:rPr lang="en-US" baseline="0" dirty="0"/>
              <a:t>Most Americans have mastered eating while doing something else (working, driving, reading, watching TV, fiddling on our smart phone)- thus we are not fully aware of what we are eating. This lack of mindfulness is also called mindless eating and research shows- mindless eating is associated with excess calorie consumption and  obesity. By taking a few steps to incorporate basic mindful eating principles- you can slowly reduce calorie intake over time. Some basic principles include: come to the table with an appetite (not ravenously hungry). Sit down for meals and minimize distractions. Take a moment between bites to appreciate your food. Take small bites and chew slowly (these are also principles to minimize discomfort after bariatric surgery). </a:t>
            </a:r>
          </a:p>
          <a:p>
            <a:pPr marL="174708" indent="-174708">
              <a:buFont typeface="Arial" panose="020B0604020202020204" pitchFamily="34" charset="0"/>
              <a:buChar char="•"/>
            </a:pPr>
            <a:r>
              <a:rPr lang="en-US" baseline="0" dirty="0"/>
              <a:t>Balanced meals are key to regulating appetite and blood sugars. Pre and post surgery, balanced meals should emphasize lean proteins (such as chicken, fish, eggs, low-fat/non fat dairy) and high fiber fruits/vegetables, whole grains. Protein and fiber digest slower in the body than simple sugars and carbohydrates- thus you feel fuller longer. Simple way to think about it- fill ½ your plate with non-starchy vegetables, ¼ protein, ¼ fruit or complex CHO. Minimize intake of beverages with sugar. </a:t>
            </a:r>
          </a:p>
          <a:p>
            <a:pPr marL="174708" indent="-174708">
              <a:buFont typeface="Arial" panose="020B0604020202020204" pitchFamily="34" charset="0"/>
              <a:buChar char="•"/>
            </a:pPr>
            <a:r>
              <a:rPr lang="en-US" baseline="0" dirty="0"/>
              <a:t>Contrary to what you might believe, the heavier is person is, the less often they eat. A high percentage of our patients skip breakfast and eat 1-2 large meals per day. After surgery, it will be impossible to meet your daily protein goals in a matter of 1-2 meals- so establishing a regular meal pattern beforehand (and aiming to meet protein targets) is key.</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dirty="0"/>
              <a:t>The American Society</a:t>
            </a:r>
            <a:r>
              <a:rPr lang="en-US" baseline="0" dirty="0"/>
              <a:t> for Metabolic and Bariatric Surgery recommends mild exercise pre-operatively to improve cardiovascular fitness, reduce risk of surgical complications, facilitate healing and enhances post-operative recovery. </a:t>
            </a:r>
            <a:endParaRPr lang="en-US" dirty="0"/>
          </a:p>
          <a:p>
            <a:pPr marL="174708" indent="-174708">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8</a:t>
            </a:fld>
            <a:endParaRPr lang="en-US" dirty="0"/>
          </a:p>
        </p:txBody>
      </p:sp>
    </p:spTree>
    <p:extLst>
      <p:ext uri="{BB962C8B-B14F-4D97-AF65-F5344CB8AC3E}">
        <p14:creationId xmlns:p14="http://schemas.microsoft.com/office/powerpoint/2010/main" val="2200471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0DC36-8EFA-4378-9855-E019C55AC472}" type="slidenum">
              <a:rPr lang="en-US" smtClean="0"/>
              <a:t>9</a:t>
            </a:fld>
            <a:endParaRPr lang="en-US" dirty="0"/>
          </a:p>
        </p:txBody>
      </p:sp>
    </p:spTree>
    <p:extLst>
      <p:ext uri="{BB962C8B-B14F-4D97-AF65-F5344CB8AC3E}">
        <p14:creationId xmlns:p14="http://schemas.microsoft.com/office/powerpoint/2010/main" val="1772151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F864C-44C4-4000-952D-01F31BFB3FD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392E06-C914-467E-9D4F-BD763EDA2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FBEFBAF-82E9-49AD-B2CF-7D154E024431}"/>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5AD8006A-94B1-44F7-972D-56767EDE3C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5E7BFAB-D84B-45E1-A0BD-2516AC14F8AC}"/>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85646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B869-BFB2-4C20-8AB1-46704BB3D1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9F007DB-4F12-4428-9C48-5120DF0704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FFA8DA-0E31-4CA6-BBFC-2467AAD1D30B}"/>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064974BD-9845-459A-9AAA-12731E2507C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A71B0A-FDFB-4B2C-A9EC-2334C590013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31409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60B5D73-1652-4A8E-B5A3-101523D729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B7FB99-7425-444D-B602-01B672BCE8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EEA9C5-552A-48A1-AB54-ED54209B3B4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1A83AAA3-4155-48FB-8F00-16DBE0C9C25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D694EAE-CB3C-4DEF-A66D-583C7AAC92D8}"/>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746804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07FBE-061D-452C-A8A6-213063CFD6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3A3535-1708-499D-B5D2-7D8F9FD182D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B06063-A112-49AB-80C8-504D99ECD771}"/>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6344C8D5-F898-4318-A76D-1FBD8732919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76EC76-E8E8-4FFA-B671-7FA2F3EF5DE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2789287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CABF-E3C1-431A-A69C-D4881CC43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584226-69DA-4211-B2C8-C29FD05A4A6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FF82DB-B518-40FD-8A66-44B874C055FB}"/>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FCC1CCEE-725F-4745-837B-87EFB70E71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561522A-E0E6-406B-BF30-A7C7A57294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230041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9BDC-6F21-4EF5-A8DD-E35E27EA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968D5F-2AB6-42D3-A54E-AB3E6032517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65AB07F-D5F7-402A-AE4E-027BF1CA912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108EDC-3863-43B9-93C7-37465DC73B2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A777D452-958D-4159-A9A4-16DD29680A0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9654B6-1460-48B9-AC7E-592F68BAB276}"/>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9740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8C848-926A-4FD3-A311-A100A2662B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8ECD90-B4F0-4DFB-BB3D-F231020789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5A6C3A-033E-474B-AB97-D8291A04E7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532B928-3A23-4FCA-AD1F-E45A467B5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DC8376-6FC6-4A11-B0DB-9A148E9C00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E80206F-8846-425C-A56E-16FFBA442014}"/>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8" name="Footer Placeholder 7">
            <a:extLst>
              <a:ext uri="{FF2B5EF4-FFF2-40B4-BE49-F238E27FC236}">
                <a16:creationId xmlns:a16="http://schemas.microsoft.com/office/drawing/2014/main" id="{6A45E89F-12CF-4561-A5F2-1E05783A306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EB4DFE4-927C-43B1-A061-5CB97FFB33BE}"/>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46905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0E367-8DA0-4655-BCBC-F4280D8642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EF9592-AA3C-4CF8-A5DB-4D010195A438}"/>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4" name="Footer Placeholder 3">
            <a:extLst>
              <a:ext uri="{FF2B5EF4-FFF2-40B4-BE49-F238E27FC236}">
                <a16:creationId xmlns:a16="http://schemas.microsoft.com/office/drawing/2014/main" id="{3C2C9377-F93E-4515-852A-26470775515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AED076D-476B-42BA-8795-14FE6C1E6974}"/>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62555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A599B4-6AB2-4190-82B5-7667EE1E922A}"/>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3" name="Footer Placeholder 2">
            <a:extLst>
              <a:ext uri="{FF2B5EF4-FFF2-40B4-BE49-F238E27FC236}">
                <a16:creationId xmlns:a16="http://schemas.microsoft.com/office/drawing/2014/main" id="{1B8FBFB3-AD86-4E39-B8AE-B4EC1452815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9A4AF55-C114-4B60-9A20-56B00A11B3BF}"/>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058200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83DA1-5CB8-405D-9613-8A9B7BC566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42BB15-A24D-42E9-9CAE-BB827226301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8F0849D-D3C3-462A-9751-4EAB0B9145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180DD20-7A20-4574-98A4-427795876739}"/>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54D0ED2B-71C4-421A-9DB0-676E00C10B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8C4572A-ADFC-4C53-BCA2-42BDF693BC4D}"/>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323095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F5C67-EEEC-4AB0-9653-0F80D6B109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D50D6D-5277-4324-AF23-5FAF007834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75275657-2BF9-4761-96B6-50EE3CFCFA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C3F7B-A4C8-4F9D-8165-BC5186EA0929}"/>
              </a:ext>
            </a:extLst>
          </p:cNvPr>
          <p:cNvSpPr>
            <a:spLocks noGrp="1"/>
          </p:cNvSpPr>
          <p:nvPr>
            <p:ph type="dt" sz="half" idx="10"/>
          </p:nvPr>
        </p:nvSpPr>
        <p:spPr/>
        <p:txBody>
          <a:bodyPr/>
          <a:lstStyle/>
          <a:p>
            <a:fld id="{40DA1498-92C7-4E4B-8045-C9195F453964}" type="datetimeFigureOut">
              <a:rPr lang="en-US" smtClean="0"/>
              <a:t>10/22/2020</a:t>
            </a:fld>
            <a:endParaRPr lang="en-US" dirty="0"/>
          </a:p>
        </p:txBody>
      </p:sp>
      <p:sp>
        <p:nvSpPr>
          <p:cNvPr id="6" name="Footer Placeholder 5">
            <a:extLst>
              <a:ext uri="{FF2B5EF4-FFF2-40B4-BE49-F238E27FC236}">
                <a16:creationId xmlns:a16="http://schemas.microsoft.com/office/drawing/2014/main" id="{DE696EA5-2FA2-464D-982F-C53E6426A84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911B398-191B-4AB1-86ED-00D0046EACF5}"/>
              </a:ext>
            </a:extLst>
          </p:cNvPr>
          <p:cNvSpPr>
            <a:spLocks noGrp="1"/>
          </p:cNvSpPr>
          <p:nvPr>
            <p:ph type="sldNum" sz="quarter" idx="12"/>
          </p:nvPr>
        </p:nvSpPr>
        <p:spPr/>
        <p:txBody>
          <a:bodyPr/>
          <a:lstStyle/>
          <a:p>
            <a:fld id="{06FEDF93-2BFD-41CA-ABC7-B039102F3792}" type="slidenum">
              <a:rPr lang="en-US" smtClean="0"/>
              <a:t>‹#›</a:t>
            </a:fld>
            <a:endParaRPr lang="en-US" dirty="0"/>
          </a:p>
        </p:txBody>
      </p:sp>
    </p:spTree>
    <p:extLst>
      <p:ext uri="{BB962C8B-B14F-4D97-AF65-F5344CB8AC3E}">
        <p14:creationId xmlns:p14="http://schemas.microsoft.com/office/powerpoint/2010/main" val="1586601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3445CA-54C1-4DDE-A216-DD2414E3F5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6395A-6879-4E93-B24E-067F88AC1D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50FF5B-A6A6-4F0F-AA5D-3F0F69A43A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DA1498-92C7-4E4B-8045-C9195F453964}" type="datetimeFigureOut">
              <a:rPr lang="en-US" smtClean="0"/>
              <a:t>10/22/2020</a:t>
            </a:fld>
            <a:endParaRPr lang="en-US" dirty="0"/>
          </a:p>
        </p:txBody>
      </p:sp>
      <p:sp>
        <p:nvSpPr>
          <p:cNvPr id="5" name="Footer Placeholder 4">
            <a:extLst>
              <a:ext uri="{FF2B5EF4-FFF2-40B4-BE49-F238E27FC236}">
                <a16:creationId xmlns:a16="http://schemas.microsoft.com/office/drawing/2014/main" id="{FA798FAA-76CC-42EF-8BE0-466A41BBAB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149FF02-6890-4E10-B958-1097AD32C6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FEDF93-2BFD-41CA-ABC7-B039102F3792}" type="slidenum">
              <a:rPr lang="en-US" smtClean="0"/>
              <a:t>‹#›</a:t>
            </a:fld>
            <a:endParaRPr lang="en-US" dirty="0"/>
          </a:p>
        </p:txBody>
      </p:sp>
    </p:spTree>
    <p:extLst>
      <p:ext uri="{BB962C8B-B14F-4D97-AF65-F5344CB8AC3E}">
        <p14:creationId xmlns:p14="http://schemas.microsoft.com/office/powerpoint/2010/main" val="26037897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jpe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jpe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jpg"/><Relationship Id="rId11" Type="http://schemas.openxmlformats.org/officeDocument/2006/relationships/image" Target="../media/image11.jpg"/><Relationship Id="rId5" Type="http://schemas.openxmlformats.org/officeDocument/2006/relationships/image" Target="../media/image5.jpg"/><Relationship Id="rId10" Type="http://schemas.openxmlformats.org/officeDocument/2006/relationships/image" Target="../media/image10.jp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13.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6.png"/><Relationship Id="rId12" Type="http://schemas.openxmlformats.org/officeDocument/2006/relationships/image" Target="../media/image18.png"/><Relationship Id="rId17" Type="http://schemas.openxmlformats.org/officeDocument/2006/relationships/hyperlink" Target="http://www.naaree.com/6-summer-ingredients-to-help-lose-weight-and-stay-slim/" TargetMode="External"/><Relationship Id="rId2" Type="http://schemas.openxmlformats.org/officeDocument/2006/relationships/audio" Target="../media/media9.m4a"/><Relationship Id="rId16" Type="http://schemas.microsoft.com/office/2007/relationships/hdphoto" Target="../media/hdphoto4.wdp"/><Relationship Id="rId1" Type="http://schemas.microsoft.com/office/2007/relationships/media" Target="../media/media9.m4a"/><Relationship Id="rId6" Type="http://schemas.openxmlformats.org/officeDocument/2006/relationships/image" Target="../media/image15.png"/><Relationship Id="rId11" Type="http://schemas.openxmlformats.org/officeDocument/2006/relationships/hyperlink" Target="https://www.flickr.com/photos/144095318@N08/27529154515" TargetMode="External"/><Relationship Id="rId5" Type="http://schemas.openxmlformats.org/officeDocument/2006/relationships/image" Target="../media/image14.png"/><Relationship Id="rId15" Type="http://schemas.openxmlformats.org/officeDocument/2006/relationships/image" Target="../media/image19.png"/><Relationship Id="rId10" Type="http://schemas.microsoft.com/office/2007/relationships/hdphoto" Target="../media/hdphoto2.wdp"/><Relationship Id="rId4" Type="http://schemas.openxmlformats.org/officeDocument/2006/relationships/notesSlide" Target="../notesSlides/notesSlide9.xml"/><Relationship Id="rId9" Type="http://schemas.openxmlformats.org/officeDocument/2006/relationships/image" Target="../media/image17.png"/><Relationship Id="rId14" Type="http://schemas.openxmlformats.org/officeDocument/2006/relationships/hyperlink" Target="http://jobryantnz.wordpress.com/2011/05/25/broccoli-sou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zigZag">
          <a:fgClr>
            <a:schemeClr val="accent3">
              <a:lumMod val="75000"/>
            </a:schemeClr>
          </a:fgClr>
          <a:bgClr>
            <a:schemeClr val="accent3">
              <a:lumMod val="50000"/>
            </a:schemeClr>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00AEF-1595-4419-801B-6E36A33BB8CF}"/>
              </a:ext>
            </a:extLst>
          </p:cNvPr>
          <p:cNvSpPr>
            <a:spLocks noGrp="1"/>
          </p:cNvSpPr>
          <p:nvPr>
            <p:ph type="ctrTitle"/>
          </p:nvPr>
        </p:nvSpPr>
        <p:spPr>
          <a:xfrm>
            <a:off x="758399" y="3161833"/>
            <a:ext cx="11122701" cy="830997"/>
          </a:xfrm>
        </p:spPr>
        <p:txBody>
          <a:bodyPr wrap="square" lIns="0" tIns="0" rIns="0" bIns="0" anchor="t">
            <a:spAutoFit/>
          </a:bodyPr>
          <a:lstStyle/>
          <a:p>
            <a:r>
              <a:rPr lang="en-US" b="1" dirty="0">
                <a:solidFill>
                  <a:schemeClr val="bg1"/>
                </a:solidFill>
              </a:rPr>
              <a:t>NUTRITION PRIOR TO SURGERY</a:t>
            </a:r>
            <a:endParaRPr lang="en-US" dirty="0">
              <a:solidFill>
                <a:schemeClr val="accent4"/>
              </a:solidFill>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
        <p:nvSpPr>
          <p:cNvPr id="8" name="Content Placeholder 5"/>
          <p:cNvSpPr txBox="1">
            <a:spLocks/>
          </p:cNvSpPr>
          <p:nvPr/>
        </p:nvSpPr>
        <p:spPr>
          <a:xfrm>
            <a:off x="1605018" y="4294518"/>
            <a:ext cx="11190752" cy="14249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0" lvl="5" indent="0">
              <a:buFont typeface="Arial" panose="020B0604020202020204" pitchFamily="34" charset="0"/>
              <a:buNone/>
            </a:pPr>
            <a:r>
              <a:rPr lang="en-US" sz="3200" dirty="0">
                <a:solidFill>
                  <a:srgbClr val="FFC000"/>
                </a:solidFill>
              </a:rPr>
              <a:t>Colette Micko, M.S, RD, CDE</a:t>
            </a:r>
          </a:p>
          <a:p>
            <a:pPr marL="2286000" lvl="5" indent="0">
              <a:buFont typeface="Arial" panose="020B0604020202020204" pitchFamily="34" charset="0"/>
              <a:buNone/>
            </a:pPr>
            <a:r>
              <a:rPr lang="en-US" sz="3200" dirty="0">
                <a:solidFill>
                  <a:srgbClr val="FFC000"/>
                </a:solidFill>
              </a:rPr>
              <a:t>Bariatric Wellness Program Coordinator</a:t>
            </a: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59651" y="4166159"/>
            <a:ext cx="1242649" cy="1553312"/>
          </a:xfrm>
          <a:prstGeom prst="ellipse">
            <a:avLst/>
          </a:prstGeom>
        </p:spPr>
      </p:pic>
      <p:pic>
        <p:nvPicPr>
          <p:cNvPr id="4" name="Picture 4" descr="A picture containing logo&#10;&#10;Description automatically generated">
            <a:extLst>
              <a:ext uri="{FF2B5EF4-FFF2-40B4-BE49-F238E27FC236}">
                <a16:creationId xmlns:a16="http://schemas.microsoft.com/office/drawing/2014/main" id="{59EAB23B-3284-43DE-8B49-E15E9CB32670}"/>
              </a:ext>
            </a:extLst>
          </p:cNvPr>
          <p:cNvPicPr>
            <a:picLocks noChangeAspect="1"/>
          </p:cNvPicPr>
          <p:nvPr/>
        </p:nvPicPr>
        <p:blipFill>
          <a:blip r:embed="rId7"/>
          <a:stretch>
            <a:fillRect/>
          </a:stretch>
        </p:blipFill>
        <p:spPr>
          <a:xfrm>
            <a:off x="486747" y="427653"/>
            <a:ext cx="2743200" cy="762000"/>
          </a:xfrm>
          <a:prstGeom prst="rect">
            <a:avLst/>
          </a:prstGeom>
        </p:spPr>
      </p:pic>
    </p:spTree>
    <p:extLst>
      <p:ext uri="{BB962C8B-B14F-4D97-AF65-F5344CB8AC3E}">
        <p14:creationId xmlns:p14="http://schemas.microsoft.com/office/powerpoint/2010/main" val="2387849042"/>
      </p:ext>
    </p:extLst>
  </p:cSld>
  <p:clrMapOvr>
    <a:masterClrMapping/>
  </p:clrMapOvr>
  <mc:AlternateContent xmlns:mc="http://schemas.openxmlformats.org/markup-compatibility/2006" xmlns:p14="http://schemas.microsoft.com/office/powerpoint/2010/main">
    <mc:Choice Requires="p14">
      <p:transition spd="slow" p14:dur="2000" advTm="34825"/>
    </mc:Choice>
    <mc:Fallback xmlns="">
      <p:transition spd="slow" advTm="3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pattFill prst="zigZag">
          <a:fgClr>
            <a:schemeClr val="accent3">
              <a:lumMod val="75000"/>
            </a:schemeClr>
          </a:fgClr>
          <a:bgClr>
            <a:schemeClr val="accent3">
              <a:lumMod val="50000"/>
            </a:schemeClr>
          </a:bgClr>
        </a:patt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A061601-468D-486D-B8EE-42BD1BE3ADCC}"/>
              </a:ext>
            </a:extLst>
          </p:cNvPr>
          <p:cNvSpPr>
            <a:spLocks noGrp="1"/>
          </p:cNvSpPr>
          <p:nvPr>
            <p:ph type="ctrTitle"/>
          </p:nvPr>
        </p:nvSpPr>
        <p:spPr>
          <a:xfrm>
            <a:off x="1524000" y="2930403"/>
            <a:ext cx="9144000" cy="997196"/>
          </a:xfrm>
        </p:spPr>
        <p:txBody>
          <a:bodyPr lIns="0" tIns="0" rIns="0" bIns="0" anchor="ctr">
            <a:spAutoFit/>
          </a:bodyPr>
          <a:lstStyle/>
          <a:p>
            <a:r>
              <a:rPr lang="en-US" sz="7200" b="1" dirty="0">
                <a:solidFill>
                  <a:schemeClr val="bg1"/>
                </a:solidFill>
              </a:rPr>
              <a:t>Thank You</a:t>
            </a:r>
            <a:endParaRPr lang="en-US" sz="7200" dirty="0">
              <a:solidFill>
                <a:schemeClr val="accent4"/>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pic>
        <p:nvPicPr>
          <p:cNvPr id="3" name="Picture 4" descr="A picture containing logo&#10;&#10;Description automatically generated">
            <a:extLst>
              <a:ext uri="{FF2B5EF4-FFF2-40B4-BE49-F238E27FC236}">
                <a16:creationId xmlns:a16="http://schemas.microsoft.com/office/drawing/2014/main" id="{714C85DE-83FA-458A-8725-727C4507C82F}"/>
              </a:ext>
            </a:extLst>
          </p:cNvPr>
          <p:cNvPicPr>
            <a:picLocks noChangeAspect="1"/>
          </p:cNvPicPr>
          <p:nvPr/>
        </p:nvPicPr>
        <p:blipFill>
          <a:blip r:embed="rId6"/>
          <a:stretch>
            <a:fillRect/>
          </a:stretch>
        </p:blipFill>
        <p:spPr>
          <a:xfrm>
            <a:off x="455645" y="334347"/>
            <a:ext cx="2743200" cy="762000"/>
          </a:xfrm>
          <a:prstGeom prst="rect">
            <a:avLst/>
          </a:prstGeom>
        </p:spPr>
      </p:pic>
    </p:spTree>
    <p:extLst>
      <p:ext uri="{BB962C8B-B14F-4D97-AF65-F5344CB8AC3E}">
        <p14:creationId xmlns:p14="http://schemas.microsoft.com/office/powerpoint/2010/main" val="1923038163"/>
      </p:ext>
    </p:extLst>
  </p:cSld>
  <p:clrMapOvr>
    <a:masterClrMapping/>
  </p:clrMapOvr>
  <mc:AlternateContent xmlns:mc="http://schemas.openxmlformats.org/markup-compatibility/2006" xmlns:p14="http://schemas.microsoft.com/office/powerpoint/2010/main">
    <mc:Choice Requires="p14">
      <p:transition spd="slow" p14:dur="2000" advTm="8845"/>
    </mc:Choice>
    <mc:Fallback xmlns="">
      <p:transition spd="slow" advTm="8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3272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Preoperative Preparation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flipV="1">
            <a:off x="-105915" y="519323"/>
            <a:ext cx="3941315" cy="3575"/>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775854" y="1233079"/>
            <a:ext cx="10806545" cy="3539430"/>
          </a:xfrm>
          <a:prstGeom prst="rect">
            <a:avLst/>
          </a:prstGeom>
        </p:spPr>
        <p:txBody>
          <a:bodyPr wrap="square">
            <a:spAutoFit/>
          </a:bodyPr>
          <a:lstStyle/>
          <a:p>
            <a:pPr marL="285750" indent="-285750">
              <a:buFont typeface="Arial" panose="020B0604020202020204" pitchFamily="34" charset="0"/>
              <a:buChar char="•"/>
            </a:pPr>
            <a:r>
              <a:rPr lang="en-US" sz="3200" dirty="0"/>
              <a:t>Research indicates that pre-surgical education by a multidisciplinary team leads to more successful outcomes after surgery.</a:t>
            </a:r>
          </a:p>
          <a:p>
            <a:pPr marL="285750" indent="-285750">
              <a:buFont typeface="Arial" panose="020B0604020202020204" pitchFamily="34" charset="0"/>
              <a:buChar char="•"/>
            </a:pPr>
            <a:r>
              <a:rPr lang="en-US" sz="3200" dirty="0"/>
              <a:t>Losing weight prior to surgery reduces surgical risk factors.</a:t>
            </a:r>
          </a:p>
          <a:p>
            <a:pPr marL="285750" indent="-285750">
              <a:buFont typeface="Arial" panose="020B0604020202020204" pitchFamily="34" charset="0"/>
              <a:buChar char="•"/>
            </a:pPr>
            <a:r>
              <a:rPr lang="en-US" sz="3200" dirty="0"/>
              <a:t>Patients who change habits related to nutrition and physical activity</a:t>
            </a:r>
            <a:r>
              <a:rPr lang="en-US" sz="3200" i="1" dirty="0"/>
              <a:t> prior </a:t>
            </a:r>
            <a:r>
              <a:rPr lang="en-US" sz="3200" dirty="0"/>
              <a:t>to surgery, have more success with losing weight and keeping it off.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299715198"/>
      </p:ext>
    </p:extLst>
  </p:cSld>
  <p:clrMapOvr>
    <a:masterClrMapping/>
  </p:clrMapOvr>
  <mc:AlternateContent xmlns:mc="http://schemas.openxmlformats.org/markup-compatibility/2006" xmlns:p14="http://schemas.microsoft.com/office/powerpoint/2010/main">
    <mc:Choice Requires="p14">
      <p:transition spd="slow" p14:dur="2000" advTm="122211"/>
    </mc:Choice>
    <mc:Fallback xmlns="">
      <p:transition spd="slow" advTm="1222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364CFD90-D0E1-4BC3-9D8B-7503E2632C39}"/>
              </a:ext>
              <a:ext uri="{C183D7F6-B498-43B3-948B-1728B52AA6E4}">
                <adec:decorative xmlns:adec="http://schemas.microsoft.com/office/drawing/2017/decorative" val="1"/>
              </a:ext>
            </a:extLst>
          </p:cNvPr>
          <p:cNvSpPr/>
          <p:nvPr/>
        </p:nvSpPr>
        <p:spPr>
          <a:xfrm>
            <a:off x="4111626" y="1720850"/>
            <a:ext cx="3968750" cy="3968750"/>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Preoperative Nutrition</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E3ECCC05-FF78-40FA-84FF-172821D8B58A}"/>
              </a:ext>
              <a:ext uri="{C183D7F6-B498-43B3-948B-1728B52AA6E4}">
                <adec:decorative xmlns:adec="http://schemas.microsoft.com/office/drawing/2017/decorative" val="1"/>
              </a:ext>
            </a:extLst>
          </p:cNvPr>
          <p:cNvSpPr/>
          <p:nvPr/>
        </p:nvSpPr>
        <p:spPr>
          <a:xfrm>
            <a:off x="5248275" y="2857500"/>
            <a:ext cx="1695450" cy="169545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mj-lt"/>
              </a:rPr>
              <a:t>Nutrition </a:t>
            </a:r>
          </a:p>
        </p:txBody>
      </p:sp>
      <p:sp>
        <p:nvSpPr>
          <p:cNvPr id="16" name="Rectangle: Rounded Corners 15">
            <a:extLst>
              <a:ext uri="{FF2B5EF4-FFF2-40B4-BE49-F238E27FC236}">
                <a16:creationId xmlns:a16="http://schemas.microsoft.com/office/drawing/2014/main" id="{D6178536-4D8A-4FF2-BBDC-4B3E7E0FCF26}"/>
              </a:ext>
              <a:ext uri="{C183D7F6-B498-43B3-948B-1728B52AA6E4}">
                <adec:decorative xmlns:adec="http://schemas.microsoft.com/office/drawing/2017/decorative" val="1"/>
              </a:ext>
            </a:extLst>
          </p:cNvPr>
          <p:cNvSpPr/>
          <p:nvPr/>
        </p:nvSpPr>
        <p:spPr>
          <a:xfrm>
            <a:off x="6943725" y="1613877"/>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MEAL PLANNING &amp;TIMING</a:t>
            </a:r>
          </a:p>
        </p:txBody>
      </p:sp>
      <p:sp>
        <p:nvSpPr>
          <p:cNvPr id="15" name="Oval 14">
            <a:extLst>
              <a:ext uri="{FF2B5EF4-FFF2-40B4-BE49-F238E27FC236}">
                <a16:creationId xmlns:a16="http://schemas.microsoft.com/office/drawing/2014/main" id="{416F1356-9015-4B5C-9C64-3C1D963E5F59}"/>
              </a:ext>
              <a:ext uri="{C183D7F6-B498-43B3-948B-1728B52AA6E4}">
                <adec:decorative xmlns:adec="http://schemas.microsoft.com/office/drawing/2017/decorative" val="1"/>
              </a:ext>
            </a:extLst>
          </p:cNvPr>
          <p:cNvSpPr/>
          <p:nvPr/>
        </p:nvSpPr>
        <p:spPr>
          <a:xfrm>
            <a:off x="6832600" y="1514475"/>
            <a:ext cx="939800" cy="939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a:extLst>
              <a:ext uri="{FF2B5EF4-FFF2-40B4-BE49-F238E27FC236}">
                <a16:creationId xmlns:a16="http://schemas.microsoft.com/office/drawing/2014/main" id="{EB7F2E37-0ACF-4E8A-9C1D-EC5B65BA2906}"/>
              </a:ext>
              <a:ext uri="{C183D7F6-B498-43B3-948B-1728B52AA6E4}">
                <adec:decorative xmlns:adec="http://schemas.microsoft.com/office/drawing/2017/decorative" val="1"/>
              </a:ext>
            </a:extLst>
          </p:cNvPr>
          <p:cNvSpPr/>
          <p:nvPr/>
        </p:nvSpPr>
        <p:spPr>
          <a:xfrm>
            <a:off x="7693025" y="3334727"/>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PHSYICAL ACTIVITY </a:t>
            </a:r>
          </a:p>
        </p:txBody>
      </p:sp>
      <p:sp>
        <p:nvSpPr>
          <p:cNvPr id="20" name="Oval 19">
            <a:extLst>
              <a:ext uri="{FF2B5EF4-FFF2-40B4-BE49-F238E27FC236}">
                <a16:creationId xmlns:a16="http://schemas.microsoft.com/office/drawing/2014/main" id="{88F812F5-70AF-4FBD-80D9-D59B3C456D5E}"/>
              </a:ext>
              <a:ext uri="{C183D7F6-B498-43B3-948B-1728B52AA6E4}">
                <adec:decorative xmlns:adec="http://schemas.microsoft.com/office/drawing/2017/decorative" val="1"/>
              </a:ext>
            </a:extLst>
          </p:cNvPr>
          <p:cNvSpPr/>
          <p:nvPr/>
        </p:nvSpPr>
        <p:spPr>
          <a:xfrm>
            <a:off x="7490264" y="3235325"/>
            <a:ext cx="939800" cy="9398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952C5002-7E64-4069-ACA0-6876E54A9B46}"/>
              </a:ext>
              <a:ext uri="{C183D7F6-B498-43B3-948B-1728B52AA6E4}">
                <adec:decorative xmlns:adec="http://schemas.microsoft.com/office/drawing/2017/decorative" val="1"/>
              </a:ext>
            </a:extLst>
          </p:cNvPr>
          <p:cNvSpPr/>
          <p:nvPr/>
        </p:nvSpPr>
        <p:spPr>
          <a:xfrm>
            <a:off x="7296005" y="5170726"/>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SOCIAL &amp; FAMILY SUPPORT</a:t>
            </a:r>
          </a:p>
        </p:txBody>
      </p:sp>
      <p:sp>
        <p:nvSpPr>
          <p:cNvPr id="22" name="Oval 21">
            <a:extLst>
              <a:ext uri="{FF2B5EF4-FFF2-40B4-BE49-F238E27FC236}">
                <a16:creationId xmlns:a16="http://schemas.microsoft.com/office/drawing/2014/main" id="{A49C5F3A-6F0D-4A0F-AE6E-92F342C22ACD}"/>
              </a:ext>
              <a:ext uri="{C183D7F6-B498-43B3-948B-1728B52AA6E4}">
                <adec:decorative xmlns:adec="http://schemas.microsoft.com/office/drawing/2017/decorative" val="1"/>
              </a:ext>
            </a:extLst>
          </p:cNvPr>
          <p:cNvSpPr/>
          <p:nvPr/>
        </p:nvSpPr>
        <p:spPr>
          <a:xfrm>
            <a:off x="6832600" y="5055576"/>
            <a:ext cx="939800" cy="939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Rounded Corners 24">
            <a:extLst>
              <a:ext uri="{FF2B5EF4-FFF2-40B4-BE49-F238E27FC236}">
                <a16:creationId xmlns:a16="http://schemas.microsoft.com/office/drawing/2014/main" id="{94A75A79-A67A-4A23-8588-7FC5EB9A5183}"/>
              </a:ext>
              <a:ext uri="{C183D7F6-B498-43B3-948B-1728B52AA6E4}">
                <adec:decorative xmlns:adec="http://schemas.microsoft.com/office/drawing/2017/decorative" val="1"/>
              </a:ext>
            </a:extLst>
          </p:cNvPr>
          <p:cNvSpPr/>
          <p:nvPr/>
        </p:nvSpPr>
        <p:spPr>
          <a:xfrm>
            <a:off x="1587500" y="1613877"/>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ENERGY BALANCE</a:t>
            </a:r>
          </a:p>
        </p:txBody>
      </p:sp>
      <p:sp>
        <p:nvSpPr>
          <p:cNvPr id="26" name="Oval 25">
            <a:extLst>
              <a:ext uri="{FF2B5EF4-FFF2-40B4-BE49-F238E27FC236}">
                <a16:creationId xmlns:a16="http://schemas.microsoft.com/office/drawing/2014/main" id="{BBC62739-FA35-49F8-8929-743B31F55A69}"/>
              </a:ext>
              <a:ext uri="{C183D7F6-B498-43B3-948B-1728B52AA6E4}">
                <adec:decorative xmlns:adec="http://schemas.microsoft.com/office/drawing/2017/decorative" val="1"/>
              </a:ext>
            </a:extLst>
          </p:cNvPr>
          <p:cNvSpPr/>
          <p:nvPr/>
        </p:nvSpPr>
        <p:spPr>
          <a:xfrm>
            <a:off x="4419600" y="1514475"/>
            <a:ext cx="939800" cy="9398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71BB375D-5EE6-4428-9817-2C7DB6B94332}"/>
              </a:ext>
              <a:ext uri="{C183D7F6-B498-43B3-948B-1728B52AA6E4}">
                <adec:decorative xmlns:adec="http://schemas.microsoft.com/office/drawing/2017/decorative" val="1"/>
              </a:ext>
            </a:extLst>
          </p:cNvPr>
          <p:cNvSpPr/>
          <p:nvPr/>
        </p:nvSpPr>
        <p:spPr>
          <a:xfrm>
            <a:off x="838200" y="3334727"/>
            <a:ext cx="3660775" cy="740997"/>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INTAKE PATTERNS</a:t>
            </a:r>
          </a:p>
        </p:txBody>
      </p:sp>
      <p:sp>
        <p:nvSpPr>
          <p:cNvPr id="28" name="Oval 27">
            <a:extLst>
              <a:ext uri="{FF2B5EF4-FFF2-40B4-BE49-F238E27FC236}">
                <a16:creationId xmlns:a16="http://schemas.microsoft.com/office/drawing/2014/main" id="{B3A511B7-C7F3-4107-9962-1E10D2E087DD}"/>
              </a:ext>
              <a:ext uri="{C183D7F6-B498-43B3-948B-1728B52AA6E4}">
                <adec:decorative xmlns:adec="http://schemas.microsoft.com/office/drawing/2017/decorative" val="1"/>
              </a:ext>
            </a:extLst>
          </p:cNvPr>
          <p:cNvSpPr/>
          <p:nvPr/>
        </p:nvSpPr>
        <p:spPr>
          <a:xfrm>
            <a:off x="3670300" y="3235325"/>
            <a:ext cx="939800" cy="9398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Rounded Corners 28">
            <a:extLst>
              <a:ext uri="{FF2B5EF4-FFF2-40B4-BE49-F238E27FC236}">
                <a16:creationId xmlns:a16="http://schemas.microsoft.com/office/drawing/2014/main" id="{D4D7D4B6-62C2-45AB-89A5-3A41DA021FD2}"/>
              </a:ext>
              <a:ext uri="{C183D7F6-B498-43B3-948B-1728B52AA6E4}">
                <adec:decorative xmlns:adec="http://schemas.microsoft.com/office/drawing/2017/decorative" val="1"/>
              </a:ext>
            </a:extLst>
          </p:cNvPr>
          <p:cNvSpPr/>
          <p:nvPr/>
        </p:nvSpPr>
        <p:spPr>
          <a:xfrm>
            <a:off x="1393564" y="5154978"/>
            <a:ext cx="3660775" cy="740997"/>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KNOWLEDGE &amp; ATTITUDES</a:t>
            </a:r>
          </a:p>
        </p:txBody>
      </p:sp>
      <p:sp>
        <p:nvSpPr>
          <p:cNvPr id="30" name="Oval 29">
            <a:extLst>
              <a:ext uri="{FF2B5EF4-FFF2-40B4-BE49-F238E27FC236}">
                <a16:creationId xmlns:a16="http://schemas.microsoft.com/office/drawing/2014/main" id="{83902602-D4BC-4D44-AC14-BB55A86C5D06}"/>
              </a:ext>
              <a:ext uri="{C183D7F6-B498-43B3-948B-1728B52AA6E4}">
                <adec:decorative xmlns:adec="http://schemas.microsoft.com/office/drawing/2017/decorative" val="1"/>
              </a:ext>
            </a:extLst>
          </p:cNvPr>
          <p:cNvSpPr/>
          <p:nvPr/>
        </p:nvSpPr>
        <p:spPr>
          <a:xfrm>
            <a:off x="4451295" y="4985465"/>
            <a:ext cx="939800" cy="939800"/>
          </a:xfrm>
          <a:prstGeom prst="ellips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5894748"/>
      </p:ext>
    </p:extLst>
  </p:cSld>
  <p:clrMapOvr>
    <a:masterClrMapping/>
  </p:clrMapOvr>
  <mc:AlternateContent xmlns:mc="http://schemas.openxmlformats.org/markup-compatibility/2006" xmlns:p14="http://schemas.microsoft.com/office/powerpoint/2010/main">
    <mc:Choice Requires="p14">
      <p:transition spd="slow" p14:dur="2000" advTm="32254"/>
    </mc:Choice>
    <mc:Fallback xmlns="">
      <p:transition spd="slow" advTm="32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ENERGY BALANCE </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05915"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775854" y="1233079"/>
            <a:ext cx="10806545" cy="1569660"/>
          </a:xfrm>
          <a:prstGeom prst="rect">
            <a:avLst/>
          </a:prstGeom>
        </p:spPr>
        <p:txBody>
          <a:bodyPr wrap="square">
            <a:spAutoFit/>
          </a:bodyPr>
          <a:lstStyle/>
          <a:p>
            <a:pPr marL="285750" indent="-285750">
              <a:buFont typeface="Arial" panose="020B0604020202020204" pitchFamily="34" charset="0"/>
              <a:buChar char="•"/>
            </a:pPr>
            <a:r>
              <a:rPr lang="en-US" sz="3200" b="1" u="sng" dirty="0"/>
              <a:t>Energy balance</a:t>
            </a:r>
            <a:r>
              <a:rPr lang="en-US" sz="3200" b="1" dirty="0"/>
              <a:t>: </a:t>
            </a:r>
            <a:r>
              <a:rPr lang="en-US" sz="3200" dirty="0"/>
              <a:t>the balance of calories consumed through eating and drinking compared to calories burned (through physical activity and basic metabolic functions)</a:t>
            </a:r>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28" name="Picture 4" descr="Definition Of Energy Balance In Nutrition - Energy Etf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7321" y="3069721"/>
            <a:ext cx="4804037" cy="2970497"/>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53507087"/>
      </p:ext>
    </p:extLst>
  </p:cSld>
  <p:clrMapOvr>
    <a:masterClrMapping/>
  </p:clrMapOvr>
  <mc:AlternateContent xmlns:mc="http://schemas.openxmlformats.org/markup-compatibility/2006" xmlns:p14="http://schemas.microsoft.com/office/powerpoint/2010/main">
    <mc:Choice Requires="p14">
      <p:transition spd="slow" p14:dur="2000" advTm="127968"/>
    </mc:Choice>
    <mc:Fallback xmlns="">
      <p:transition spd="slow" advTm="1279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ENERGY BALANCE </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05915"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129621" y="1811496"/>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775854" y="1233079"/>
            <a:ext cx="10806545" cy="4031873"/>
          </a:xfrm>
          <a:prstGeom prst="rect">
            <a:avLst/>
          </a:prstGeom>
        </p:spPr>
        <p:txBody>
          <a:bodyPr wrap="square">
            <a:spAutoFit/>
          </a:bodyPr>
          <a:lstStyle/>
          <a:p>
            <a:r>
              <a:rPr lang="en-US" sz="3200" dirty="0"/>
              <a:t>A balance of ENERGY IN and ENERGY OUT overtime= weight stays the same</a:t>
            </a:r>
          </a:p>
          <a:p>
            <a:pPr marL="285750" indent="-285750">
              <a:buFont typeface="Arial" panose="020B0604020202020204" pitchFamily="34" charset="0"/>
              <a:buChar char="•"/>
            </a:pPr>
            <a:endParaRPr lang="en-US" sz="3200" dirty="0"/>
          </a:p>
          <a:p>
            <a:pPr algn="ctr"/>
            <a:r>
              <a:rPr lang="en-US" sz="3200" b="1" dirty="0"/>
              <a:t>More IN than OUT over time= weight gain</a:t>
            </a:r>
          </a:p>
          <a:p>
            <a:pPr algn="ctr"/>
            <a:r>
              <a:rPr lang="en-US" sz="3200" b="1" dirty="0"/>
              <a:t>More OUT than IN over time= weight loss</a:t>
            </a:r>
          </a:p>
          <a:p>
            <a:pPr algn="ctr"/>
            <a:endParaRPr lang="en-US" sz="3200" b="1" dirty="0"/>
          </a:p>
          <a:p>
            <a:r>
              <a:rPr lang="en-US" sz="3200" b="1" dirty="0"/>
              <a:t>Eating just 150 calories more a day than you burn can lead to an extra 5 lbs. over 6 months. That’s 10 extra lbs. per year. </a:t>
            </a:r>
          </a:p>
        </p:txBody>
      </p:sp>
      <p:sp>
        <p:nvSpPr>
          <p:cNvPr id="3" name="AutoShape 2" descr="Definition Of Energy Balance In Nutrition - Energy Etf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82035423"/>
      </p:ext>
    </p:extLst>
  </p:cSld>
  <p:clrMapOvr>
    <a:masterClrMapping/>
  </p:clrMapOvr>
  <mc:AlternateContent xmlns:mc="http://schemas.openxmlformats.org/markup-compatibility/2006" xmlns:p14="http://schemas.microsoft.com/office/powerpoint/2010/main">
    <mc:Choice Requires="p14">
      <p:transition spd="slow" p14:dur="2000" advTm="56481"/>
    </mc:Choice>
    <mc:Fallback xmlns="">
      <p:transition spd="slow" advTm="564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ENERGY BALANCE </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05915"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7046063" y="1827824"/>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3309710" y="873703"/>
            <a:ext cx="5956754" cy="584775"/>
          </a:xfrm>
          <a:prstGeom prst="rect">
            <a:avLst/>
          </a:prstGeom>
        </p:spPr>
        <p:txBody>
          <a:bodyPr wrap="square">
            <a:spAutoFit/>
          </a:bodyPr>
          <a:lstStyle/>
          <a:p>
            <a:r>
              <a:rPr lang="en-US" sz="3200" b="1" dirty="0"/>
              <a:t>Simple ways to cut (ENERGY IN) </a:t>
            </a:r>
          </a:p>
        </p:txBody>
      </p:sp>
      <p:sp>
        <p:nvSpPr>
          <p:cNvPr id="6" name="AutoShape 2" descr="Bottled Water - Safe Drinking Water"/>
          <p:cNvSpPr>
            <a:spLocks noChangeAspect="1" noChangeArrowheads="1"/>
          </p:cNvSpPr>
          <p:nvPr/>
        </p:nvSpPr>
        <p:spPr bwMode="auto">
          <a:xfrm>
            <a:off x="307975" y="7937"/>
            <a:ext cx="304800" cy="21078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1645" y="4747578"/>
            <a:ext cx="1497477" cy="996503"/>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6864" y="4747578"/>
            <a:ext cx="743545" cy="996503"/>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0261" y="1573962"/>
            <a:ext cx="1921990" cy="1167876"/>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6185" y="1529579"/>
            <a:ext cx="1079892" cy="1245235"/>
          </a:xfrm>
          <a:prstGeom prst="rect">
            <a:avLst/>
          </a:prstGeom>
        </p:spPr>
      </p:pic>
      <p:sp>
        <p:nvSpPr>
          <p:cNvPr id="19" name="Right Arrow 18"/>
          <p:cNvSpPr/>
          <p:nvPr/>
        </p:nvSpPr>
        <p:spPr>
          <a:xfrm>
            <a:off x="2064236" y="1928608"/>
            <a:ext cx="978408"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TextBox 19"/>
          <p:cNvSpPr txBox="1"/>
          <p:nvPr/>
        </p:nvSpPr>
        <p:spPr>
          <a:xfrm>
            <a:off x="601645" y="2865260"/>
            <a:ext cx="4686300" cy="646331"/>
          </a:xfrm>
          <a:prstGeom prst="rect">
            <a:avLst/>
          </a:prstGeom>
          <a:noFill/>
        </p:spPr>
        <p:txBody>
          <a:bodyPr wrap="square" rtlCol="0">
            <a:spAutoFit/>
          </a:bodyPr>
          <a:lstStyle/>
          <a:p>
            <a:r>
              <a:rPr lang="en-US" dirty="0"/>
              <a:t>1 can soda	vs 	    water             </a:t>
            </a:r>
          </a:p>
          <a:p>
            <a:pPr algn="ctr"/>
            <a:r>
              <a:rPr lang="en-US" b="1" i="1" dirty="0"/>
              <a:t>Calorie savings: -140 kcals</a:t>
            </a:r>
          </a:p>
        </p:txBody>
      </p:sp>
      <p:sp>
        <p:nvSpPr>
          <p:cNvPr id="43" name="Right Arrow 42"/>
          <p:cNvSpPr/>
          <p:nvPr/>
        </p:nvSpPr>
        <p:spPr>
          <a:xfrm>
            <a:off x="2631396" y="5104767"/>
            <a:ext cx="978408" cy="484632"/>
          </a:xfrm>
          <a:prstGeom prst="rightArrow">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44" name="TextBox 43"/>
          <p:cNvSpPr txBox="1"/>
          <p:nvPr/>
        </p:nvSpPr>
        <p:spPr>
          <a:xfrm>
            <a:off x="327625" y="5967224"/>
            <a:ext cx="5750169" cy="646331"/>
          </a:xfrm>
          <a:prstGeom prst="rect">
            <a:avLst/>
          </a:prstGeom>
          <a:noFill/>
        </p:spPr>
        <p:txBody>
          <a:bodyPr wrap="square" rtlCol="0">
            <a:spAutoFit/>
          </a:bodyPr>
          <a:lstStyle/>
          <a:p>
            <a:r>
              <a:rPr lang="en-US" dirty="0"/>
              <a:t>Turkey sandwich	       vs      Open face turkey sandwich</a:t>
            </a:r>
          </a:p>
          <a:p>
            <a:r>
              <a:rPr lang="en-US" i="1" dirty="0"/>
              <a:t>                   </a:t>
            </a:r>
            <a:r>
              <a:rPr lang="en-US" b="1" i="1" dirty="0"/>
              <a:t>Calorie savings: -120 kcals</a:t>
            </a:r>
          </a:p>
        </p:txBody>
      </p:sp>
      <p:pic>
        <p:nvPicPr>
          <p:cNvPr id="23" name="Picture 2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59374" y="954490"/>
            <a:ext cx="1594037" cy="2395411"/>
          </a:xfrm>
          <a:prstGeom prst="rect">
            <a:avLst/>
          </a:prstGeom>
        </p:spPr>
      </p:pic>
      <p:pic>
        <p:nvPicPr>
          <p:cNvPr id="24" name="Picture 2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31809" y="1690413"/>
            <a:ext cx="2004927" cy="1207119"/>
          </a:xfrm>
          <a:prstGeom prst="rect">
            <a:avLst/>
          </a:prstGeom>
        </p:spPr>
      </p:pic>
      <p:sp>
        <p:nvSpPr>
          <p:cNvPr id="45" name="Right Arrow 44"/>
          <p:cNvSpPr/>
          <p:nvPr/>
        </p:nvSpPr>
        <p:spPr>
          <a:xfrm>
            <a:off x="8894582" y="1956720"/>
            <a:ext cx="978408" cy="484632"/>
          </a:xfrm>
          <a:prstGeom prst="rightArrow">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dirty="0"/>
          </a:p>
        </p:txBody>
      </p:sp>
      <p:sp>
        <p:nvSpPr>
          <p:cNvPr id="46" name="TextBox 45"/>
          <p:cNvSpPr txBox="1"/>
          <p:nvPr/>
        </p:nvSpPr>
        <p:spPr>
          <a:xfrm>
            <a:off x="6948139" y="2984645"/>
            <a:ext cx="5243861" cy="646331"/>
          </a:xfrm>
          <a:prstGeom prst="rect">
            <a:avLst/>
          </a:prstGeom>
          <a:noFill/>
        </p:spPr>
        <p:txBody>
          <a:bodyPr wrap="square" rtlCol="0">
            <a:spAutoFit/>
          </a:bodyPr>
          <a:lstStyle/>
          <a:p>
            <a:r>
              <a:rPr lang="en-US" dirty="0"/>
              <a:t>1 cup pasta	       vs      1 cup zoodles</a:t>
            </a:r>
          </a:p>
          <a:p>
            <a:r>
              <a:rPr lang="en-US" i="1" dirty="0"/>
              <a:t>                   </a:t>
            </a:r>
            <a:r>
              <a:rPr lang="en-US" b="1" i="1" dirty="0"/>
              <a:t>Calorie savings: -200 kcals</a:t>
            </a:r>
          </a:p>
        </p:txBody>
      </p:sp>
      <p:pic>
        <p:nvPicPr>
          <p:cNvPr id="25" name="Picture 2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810236" y="4628598"/>
            <a:ext cx="1648071" cy="1234462"/>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72990" y="4747578"/>
            <a:ext cx="1232524" cy="1232524"/>
          </a:xfrm>
          <a:prstGeom prst="rect">
            <a:avLst/>
          </a:prstGeom>
        </p:spPr>
      </p:pic>
      <p:sp>
        <p:nvSpPr>
          <p:cNvPr id="47" name="Right Arrow 46"/>
          <p:cNvSpPr/>
          <p:nvPr/>
        </p:nvSpPr>
        <p:spPr>
          <a:xfrm>
            <a:off x="8676444" y="5104767"/>
            <a:ext cx="978408"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8" name="TextBox 47"/>
          <p:cNvSpPr txBox="1"/>
          <p:nvPr/>
        </p:nvSpPr>
        <p:spPr>
          <a:xfrm>
            <a:off x="6988960" y="5993113"/>
            <a:ext cx="5243861" cy="646331"/>
          </a:xfrm>
          <a:prstGeom prst="rect">
            <a:avLst/>
          </a:prstGeom>
          <a:noFill/>
        </p:spPr>
        <p:txBody>
          <a:bodyPr wrap="square" rtlCol="0">
            <a:spAutoFit/>
          </a:bodyPr>
          <a:lstStyle/>
          <a:p>
            <a:r>
              <a:rPr lang="en-US" dirty="0"/>
              <a:t>1 cup orange juice       vs      1 medium orange</a:t>
            </a:r>
          </a:p>
          <a:p>
            <a:r>
              <a:rPr lang="en-US" i="1" dirty="0"/>
              <a:t>                   </a:t>
            </a:r>
            <a:r>
              <a:rPr lang="en-US" b="1" i="1" dirty="0"/>
              <a:t>Calorie savings: -50 kcals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63553977"/>
      </p:ext>
    </p:extLst>
  </p:cSld>
  <p:clrMapOvr>
    <a:masterClrMapping/>
  </p:clrMapOvr>
  <mc:AlternateContent xmlns:mc="http://schemas.openxmlformats.org/markup-compatibility/2006" xmlns:p14="http://schemas.microsoft.com/office/powerpoint/2010/main">
    <mc:Choice Requires="p14">
      <p:transition spd="slow" p14:dur="2000" advTm="132184"/>
    </mc:Choice>
    <mc:Fallback xmlns="">
      <p:transition spd="slow" advTm="132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hidden="1">
            <a:extLst>
              <a:ext uri="{FF2B5EF4-FFF2-40B4-BE49-F238E27FC236}">
                <a16:creationId xmlns:a16="http://schemas.microsoft.com/office/drawing/2014/main" id="{B5981CF1-BC08-49F8-B0F9-AAF98EC67450}"/>
              </a:ext>
            </a:extLst>
          </p:cNvPr>
          <p:cNvSpPr>
            <a:spLocks noGrp="1"/>
          </p:cNvSpPr>
          <p:nvPr>
            <p:ph type="title" idx="4294967295"/>
          </p:nvPr>
        </p:nvSpPr>
        <p:spPr>
          <a:xfrm>
            <a:off x="0" y="365125"/>
            <a:ext cx="10515600" cy="1325563"/>
          </a:xfrm>
        </p:spPr>
        <p:txBody>
          <a:bodyPr/>
          <a:lstStyle/>
          <a:p>
            <a:r>
              <a:rPr lang="en-US" dirty="0"/>
              <a:t>Project analysis slide 2</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225640" y="519323"/>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ENERGY BALANCE </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105915"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grpSp>
        <p:nvGrpSpPr>
          <p:cNvPr id="31" name="Group 30" descr="Icons of bar chart and line graph.">
            <a:extLst>
              <a:ext uri="{FF2B5EF4-FFF2-40B4-BE49-F238E27FC236}">
                <a16:creationId xmlns:a16="http://schemas.microsoft.com/office/drawing/2014/main" id="{044C3643-8A0E-47C1-BEB8-C73203B5E58D}"/>
              </a:ext>
            </a:extLst>
          </p:cNvPr>
          <p:cNvGrpSpPr/>
          <p:nvPr/>
        </p:nvGrpSpPr>
        <p:grpSpPr>
          <a:xfrm>
            <a:off x="4715661" y="1810536"/>
            <a:ext cx="347679" cy="347679"/>
            <a:chOff x="4319588" y="2492375"/>
            <a:chExt cx="287338" cy="287338"/>
          </a:xfrm>
          <a:solidFill>
            <a:schemeClr val="bg1"/>
          </a:solidFill>
        </p:grpSpPr>
        <p:sp>
          <p:nvSpPr>
            <p:cNvPr id="32" name="Freeform 372">
              <a:extLst>
                <a:ext uri="{FF2B5EF4-FFF2-40B4-BE49-F238E27FC236}">
                  <a16:creationId xmlns:a16="http://schemas.microsoft.com/office/drawing/2014/main" id="{56E8F5A5-5318-470B-8F42-337C264086AA}"/>
                </a:ext>
              </a:extLst>
            </p:cNvPr>
            <p:cNvSpPr>
              <a:spLocks/>
            </p:cNvSpPr>
            <p:nvPr/>
          </p:nvSpPr>
          <p:spPr bwMode="auto">
            <a:xfrm>
              <a:off x="4319588" y="2587625"/>
              <a:ext cx="287338" cy="192088"/>
            </a:xfrm>
            <a:custGeom>
              <a:avLst/>
              <a:gdLst>
                <a:gd name="T0" fmla="*/ 843 w 904"/>
                <a:gd name="T1" fmla="*/ 572 h 602"/>
                <a:gd name="T2" fmla="*/ 843 w 904"/>
                <a:gd name="T3" fmla="*/ 12 h 602"/>
                <a:gd name="T4" fmla="*/ 841 w 904"/>
                <a:gd name="T5" fmla="*/ 7 h 602"/>
                <a:gd name="T6" fmla="*/ 836 w 904"/>
                <a:gd name="T7" fmla="*/ 3 h 602"/>
                <a:gd name="T8" fmla="*/ 831 w 904"/>
                <a:gd name="T9" fmla="*/ 1 h 602"/>
                <a:gd name="T10" fmla="*/ 708 w 904"/>
                <a:gd name="T11" fmla="*/ 0 h 602"/>
                <a:gd name="T12" fmla="*/ 702 w 904"/>
                <a:gd name="T13" fmla="*/ 2 h 602"/>
                <a:gd name="T14" fmla="*/ 697 w 904"/>
                <a:gd name="T15" fmla="*/ 5 h 602"/>
                <a:gd name="T16" fmla="*/ 694 w 904"/>
                <a:gd name="T17" fmla="*/ 9 h 602"/>
                <a:gd name="T18" fmla="*/ 693 w 904"/>
                <a:gd name="T19" fmla="*/ 16 h 602"/>
                <a:gd name="T20" fmla="*/ 632 w 904"/>
                <a:gd name="T21" fmla="*/ 572 h 602"/>
                <a:gd name="T22" fmla="*/ 632 w 904"/>
                <a:gd name="T23" fmla="*/ 283 h 602"/>
                <a:gd name="T24" fmla="*/ 630 w 904"/>
                <a:gd name="T25" fmla="*/ 277 h 602"/>
                <a:gd name="T26" fmla="*/ 626 w 904"/>
                <a:gd name="T27" fmla="*/ 274 h 602"/>
                <a:gd name="T28" fmla="*/ 621 w 904"/>
                <a:gd name="T29" fmla="*/ 271 h 602"/>
                <a:gd name="T30" fmla="*/ 497 w 904"/>
                <a:gd name="T31" fmla="*/ 271 h 602"/>
                <a:gd name="T32" fmla="*/ 491 w 904"/>
                <a:gd name="T33" fmla="*/ 272 h 602"/>
                <a:gd name="T34" fmla="*/ 487 w 904"/>
                <a:gd name="T35" fmla="*/ 275 h 602"/>
                <a:gd name="T36" fmla="*/ 483 w 904"/>
                <a:gd name="T37" fmla="*/ 281 h 602"/>
                <a:gd name="T38" fmla="*/ 482 w 904"/>
                <a:gd name="T39" fmla="*/ 286 h 602"/>
                <a:gd name="T40" fmla="*/ 421 w 904"/>
                <a:gd name="T41" fmla="*/ 572 h 602"/>
                <a:gd name="T42" fmla="*/ 421 w 904"/>
                <a:gd name="T43" fmla="*/ 193 h 602"/>
                <a:gd name="T44" fmla="*/ 419 w 904"/>
                <a:gd name="T45" fmla="*/ 187 h 602"/>
                <a:gd name="T46" fmla="*/ 415 w 904"/>
                <a:gd name="T47" fmla="*/ 183 h 602"/>
                <a:gd name="T48" fmla="*/ 409 w 904"/>
                <a:gd name="T49" fmla="*/ 181 h 602"/>
                <a:gd name="T50" fmla="*/ 286 w 904"/>
                <a:gd name="T51" fmla="*/ 181 h 602"/>
                <a:gd name="T52" fmla="*/ 281 w 904"/>
                <a:gd name="T53" fmla="*/ 182 h 602"/>
                <a:gd name="T54" fmla="*/ 275 w 904"/>
                <a:gd name="T55" fmla="*/ 185 h 602"/>
                <a:gd name="T56" fmla="*/ 272 w 904"/>
                <a:gd name="T57" fmla="*/ 190 h 602"/>
                <a:gd name="T58" fmla="*/ 271 w 904"/>
                <a:gd name="T59" fmla="*/ 196 h 602"/>
                <a:gd name="T60" fmla="*/ 211 w 904"/>
                <a:gd name="T61" fmla="*/ 572 h 602"/>
                <a:gd name="T62" fmla="*/ 211 w 904"/>
                <a:gd name="T63" fmla="*/ 404 h 602"/>
                <a:gd name="T64" fmla="*/ 209 w 904"/>
                <a:gd name="T65" fmla="*/ 399 h 602"/>
                <a:gd name="T66" fmla="*/ 205 w 904"/>
                <a:gd name="T67" fmla="*/ 394 h 602"/>
                <a:gd name="T68" fmla="*/ 199 w 904"/>
                <a:gd name="T69" fmla="*/ 392 h 602"/>
                <a:gd name="T70" fmla="*/ 76 w 904"/>
                <a:gd name="T71" fmla="*/ 391 h 602"/>
                <a:gd name="T72" fmla="*/ 69 w 904"/>
                <a:gd name="T73" fmla="*/ 392 h 602"/>
                <a:gd name="T74" fmla="*/ 65 w 904"/>
                <a:gd name="T75" fmla="*/ 396 h 602"/>
                <a:gd name="T76" fmla="*/ 62 w 904"/>
                <a:gd name="T77" fmla="*/ 401 h 602"/>
                <a:gd name="T78" fmla="*/ 61 w 904"/>
                <a:gd name="T79" fmla="*/ 406 h 602"/>
                <a:gd name="T80" fmla="*/ 15 w 904"/>
                <a:gd name="T81" fmla="*/ 572 h 602"/>
                <a:gd name="T82" fmla="*/ 9 w 904"/>
                <a:gd name="T83" fmla="*/ 573 h 602"/>
                <a:gd name="T84" fmla="*/ 5 w 904"/>
                <a:gd name="T85" fmla="*/ 577 h 602"/>
                <a:gd name="T86" fmla="*/ 2 w 904"/>
                <a:gd name="T87" fmla="*/ 581 h 602"/>
                <a:gd name="T88" fmla="*/ 0 w 904"/>
                <a:gd name="T89" fmla="*/ 587 h 602"/>
                <a:gd name="T90" fmla="*/ 2 w 904"/>
                <a:gd name="T91" fmla="*/ 593 h 602"/>
                <a:gd name="T92" fmla="*/ 5 w 904"/>
                <a:gd name="T93" fmla="*/ 598 h 602"/>
                <a:gd name="T94" fmla="*/ 9 w 904"/>
                <a:gd name="T95" fmla="*/ 601 h 602"/>
                <a:gd name="T96" fmla="*/ 15 w 904"/>
                <a:gd name="T97" fmla="*/ 602 h 602"/>
                <a:gd name="T98" fmla="*/ 196 w 904"/>
                <a:gd name="T99" fmla="*/ 602 h 602"/>
                <a:gd name="T100" fmla="*/ 406 w 904"/>
                <a:gd name="T101" fmla="*/ 602 h 602"/>
                <a:gd name="T102" fmla="*/ 617 w 904"/>
                <a:gd name="T103" fmla="*/ 602 h 602"/>
                <a:gd name="T104" fmla="*/ 828 w 904"/>
                <a:gd name="T105" fmla="*/ 602 h 602"/>
                <a:gd name="T106" fmla="*/ 891 w 904"/>
                <a:gd name="T107" fmla="*/ 602 h 602"/>
                <a:gd name="T108" fmla="*/ 896 w 904"/>
                <a:gd name="T109" fmla="*/ 600 h 602"/>
                <a:gd name="T110" fmla="*/ 901 w 904"/>
                <a:gd name="T111" fmla="*/ 596 h 602"/>
                <a:gd name="T112" fmla="*/ 903 w 904"/>
                <a:gd name="T113" fmla="*/ 591 h 602"/>
                <a:gd name="T114" fmla="*/ 903 w 904"/>
                <a:gd name="T115" fmla="*/ 584 h 602"/>
                <a:gd name="T116" fmla="*/ 901 w 904"/>
                <a:gd name="T117" fmla="*/ 579 h 602"/>
                <a:gd name="T118" fmla="*/ 896 w 904"/>
                <a:gd name="T119" fmla="*/ 575 h 602"/>
                <a:gd name="T120" fmla="*/ 891 w 904"/>
                <a:gd name="T121" fmla="*/ 572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04" h="602">
                  <a:moveTo>
                    <a:pt x="889" y="572"/>
                  </a:moveTo>
                  <a:lnTo>
                    <a:pt x="843" y="572"/>
                  </a:lnTo>
                  <a:lnTo>
                    <a:pt x="843" y="16"/>
                  </a:lnTo>
                  <a:lnTo>
                    <a:pt x="843" y="12"/>
                  </a:lnTo>
                  <a:lnTo>
                    <a:pt x="842" y="9"/>
                  </a:lnTo>
                  <a:lnTo>
                    <a:pt x="841" y="7"/>
                  </a:lnTo>
                  <a:lnTo>
                    <a:pt x="838" y="5"/>
                  </a:lnTo>
                  <a:lnTo>
                    <a:pt x="836" y="3"/>
                  </a:lnTo>
                  <a:lnTo>
                    <a:pt x="834" y="2"/>
                  </a:lnTo>
                  <a:lnTo>
                    <a:pt x="831" y="1"/>
                  </a:lnTo>
                  <a:lnTo>
                    <a:pt x="828" y="1"/>
                  </a:lnTo>
                  <a:lnTo>
                    <a:pt x="708" y="0"/>
                  </a:lnTo>
                  <a:lnTo>
                    <a:pt x="704" y="1"/>
                  </a:lnTo>
                  <a:lnTo>
                    <a:pt x="702" y="2"/>
                  </a:lnTo>
                  <a:lnTo>
                    <a:pt x="699" y="3"/>
                  </a:lnTo>
                  <a:lnTo>
                    <a:pt x="697" y="5"/>
                  </a:lnTo>
                  <a:lnTo>
                    <a:pt x="695" y="7"/>
                  </a:lnTo>
                  <a:lnTo>
                    <a:pt x="694" y="9"/>
                  </a:lnTo>
                  <a:lnTo>
                    <a:pt x="693" y="12"/>
                  </a:lnTo>
                  <a:lnTo>
                    <a:pt x="693" y="16"/>
                  </a:lnTo>
                  <a:lnTo>
                    <a:pt x="693" y="572"/>
                  </a:lnTo>
                  <a:lnTo>
                    <a:pt x="632" y="572"/>
                  </a:lnTo>
                  <a:lnTo>
                    <a:pt x="632" y="286"/>
                  </a:lnTo>
                  <a:lnTo>
                    <a:pt x="632" y="283"/>
                  </a:lnTo>
                  <a:lnTo>
                    <a:pt x="631" y="281"/>
                  </a:lnTo>
                  <a:lnTo>
                    <a:pt x="630" y="277"/>
                  </a:lnTo>
                  <a:lnTo>
                    <a:pt x="628" y="275"/>
                  </a:lnTo>
                  <a:lnTo>
                    <a:pt x="626" y="274"/>
                  </a:lnTo>
                  <a:lnTo>
                    <a:pt x="623" y="272"/>
                  </a:lnTo>
                  <a:lnTo>
                    <a:pt x="621" y="271"/>
                  </a:lnTo>
                  <a:lnTo>
                    <a:pt x="617" y="271"/>
                  </a:lnTo>
                  <a:lnTo>
                    <a:pt x="497" y="271"/>
                  </a:lnTo>
                  <a:lnTo>
                    <a:pt x="494" y="271"/>
                  </a:lnTo>
                  <a:lnTo>
                    <a:pt x="491" y="272"/>
                  </a:lnTo>
                  <a:lnTo>
                    <a:pt x="489" y="274"/>
                  </a:lnTo>
                  <a:lnTo>
                    <a:pt x="487" y="275"/>
                  </a:lnTo>
                  <a:lnTo>
                    <a:pt x="484" y="277"/>
                  </a:lnTo>
                  <a:lnTo>
                    <a:pt x="483" y="281"/>
                  </a:lnTo>
                  <a:lnTo>
                    <a:pt x="482" y="283"/>
                  </a:lnTo>
                  <a:lnTo>
                    <a:pt x="482" y="286"/>
                  </a:lnTo>
                  <a:lnTo>
                    <a:pt x="482" y="572"/>
                  </a:lnTo>
                  <a:lnTo>
                    <a:pt x="421" y="572"/>
                  </a:lnTo>
                  <a:lnTo>
                    <a:pt x="421" y="196"/>
                  </a:lnTo>
                  <a:lnTo>
                    <a:pt x="421" y="193"/>
                  </a:lnTo>
                  <a:lnTo>
                    <a:pt x="420" y="190"/>
                  </a:lnTo>
                  <a:lnTo>
                    <a:pt x="419" y="187"/>
                  </a:lnTo>
                  <a:lnTo>
                    <a:pt x="417" y="185"/>
                  </a:lnTo>
                  <a:lnTo>
                    <a:pt x="415" y="183"/>
                  </a:lnTo>
                  <a:lnTo>
                    <a:pt x="413" y="182"/>
                  </a:lnTo>
                  <a:lnTo>
                    <a:pt x="409" y="181"/>
                  </a:lnTo>
                  <a:lnTo>
                    <a:pt x="406" y="181"/>
                  </a:lnTo>
                  <a:lnTo>
                    <a:pt x="286" y="181"/>
                  </a:lnTo>
                  <a:lnTo>
                    <a:pt x="283" y="181"/>
                  </a:lnTo>
                  <a:lnTo>
                    <a:pt x="281" y="182"/>
                  </a:lnTo>
                  <a:lnTo>
                    <a:pt x="277" y="183"/>
                  </a:lnTo>
                  <a:lnTo>
                    <a:pt x="275" y="185"/>
                  </a:lnTo>
                  <a:lnTo>
                    <a:pt x="273" y="187"/>
                  </a:lnTo>
                  <a:lnTo>
                    <a:pt x="272" y="190"/>
                  </a:lnTo>
                  <a:lnTo>
                    <a:pt x="271" y="193"/>
                  </a:lnTo>
                  <a:lnTo>
                    <a:pt x="271" y="196"/>
                  </a:lnTo>
                  <a:lnTo>
                    <a:pt x="271" y="572"/>
                  </a:lnTo>
                  <a:lnTo>
                    <a:pt x="211" y="572"/>
                  </a:lnTo>
                  <a:lnTo>
                    <a:pt x="211" y="406"/>
                  </a:lnTo>
                  <a:lnTo>
                    <a:pt x="211" y="404"/>
                  </a:lnTo>
                  <a:lnTo>
                    <a:pt x="210" y="401"/>
                  </a:lnTo>
                  <a:lnTo>
                    <a:pt x="209" y="399"/>
                  </a:lnTo>
                  <a:lnTo>
                    <a:pt x="207" y="396"/>
                  </a:lnTo>
                  <a:lnTo>
                    <a:pt x="205" y="394"/>
                  </a:lnTo>
                  <a:lnTo>
                    <a:pt x="201" y="393"/>
                  </a:lnTo>
                  <a:lnTo>
                    <a:pt x="199" y="392"/>
                  </a:lnTo>
                  <a:lnTo>
                    <a:pt x="196" y="391"/>
                  </a:lnTo>
                  <a:lnTo>
                    <a:pt x="76" y="391"/>
                  </a:lnTo>
                  <a:lnTo>
                    <a:pt x="73" y="392"/>
                  </a:lnTo>
                  <a:lnTo>
                    <a:pt x="69" y="392"/>
                  </a:lnTo>
                  <a:lnTo>
                    <a:pt x="67" y="394"/>
                  </a:lnTo>
                  <a:lnTo>
                    <a:pt x="65" y="396"/>
                  </a:lnTo>
                  <a:lnTo>
                    <a:pt x="63" y="399"/>
                  </a:lnTo>
                  <a:lnTo>
                    <a:pt x="62" y="401"/>
                  </a:lnTo>
                  <a:lnTo>
                    <a:pt x="61" y="404"/>
                  </a:lnTo>
                  <a:lnTo>
                    <a:pt x="61" y="406"/>
                  </a:lnTo>
                  <a:lnTo>
                    <a:pt x="61" y="572"/>
                  </a:lnTo>
                  <a:lnTo>
                    <a:pt x="15" y="572"/>
                  </a:lnTo>
                  <a:lnTo>
                    <a:pt x="13" y="572"/>
                  </a:lnTo>
                  <a:lnTo>
                    <a:pt x="9" y="573"/>
                  </a:lnTo>
                  <a:lnTo>
                    <a:pt x="7" y="575"/>
                  </a:lnTo>
                  <a:lnTo>
                    <a:pt x="5" y="577"/>
                  </a:lnTo>
                  <a:lnTo>
                    <a:pt x="3" y="579"/>
                  </a:lnTo>
                  <a:lnTo>
                    <a:pt x="2" y="581"/>
                  </a:lnTo>
                  <a:lnTo>
                    <a:pt x="1" y="584"/>
                  </a:lnTo>
                  <a:lnTo>
                    <a:pt x="0" y="587"/>
                  </a:lnTo>
                  <a:lnTo>
                    <a:pt x="1" y="591"/>
                  </a:lnTo>
                  <a:lnTo>
                    <a:pt x="2" y="593"/>
                  </a:lnTo>
                  <a:lnTo>
                    <a:pt x="3" y="596"/>
                  </a:lnTo>
                  <a:lnTo>
                    <a:pt x="5" y="598"/>
                  </a:lnTo>
                  <a:lnTo>
                    <a:pt x="7" y="600"/>
                  </a:lnTo>
                  <a:lnTo>
                    <a:pt x="9" y="601"/>
                  </a:lnTo>
                  <a:lnTo>
                    <a:pt x="13" y="602"/>
                  </a:lnTo>
                  <a:lnTo>
                    <a:pt x="15" y="602"/>
                  </a:lnTo>
                  <a:lnTo>
                    <a:pt x="76" y="602"/>
                  </a:lnTo>
                  <a:lnTo>
                    <a:pt x="196" y="602"/>
                  </a:lnTo>
                  <a:lnTo>
                    <a:pt x="286" y="602"/>
                  </a:lnTo>
                  <a:lnTo>
                    <a:pt x="406" y="602"/>
                  </a:lnTo>
                  <a:lnTo>
                    <a:pt x="497" y="602"/>
                  </a:lnTo>
                  <a:lnTo>
                    <a:pt x="617" y="602"/>
                  </a:lnTo>
                  <a:lnTo>
                    <a:pt x="708" y="602"/>
                  </a:lnTo>
                  <a:lnTo>
                    <a:pt x="828" y="602"/>
                  </a:lnTo>
                  <a:lnTo>
                    <a:pt x="889" y="602"/>
                  </a:lnTo>
                  <a:lnTo>
                    <a:pt x="891" y="602"/>
                  </a:lnTo>
                  <a:lnTo>
                    <a:pt x="894" y="601"/>
                  </a:lnTo>
                  <a:lnTo>
                    <a:pt x="896" y="600"/>
                  </a:lnTo>
                  <a:lnTo>
                    <a:pt x="898" y="598"/>
                  </a:lnTo>
                  <a:lnTo>
                    <a:pt x="901" y="596"/>
                  </a:lnTo>
                  <a:lnTo>
                    <a:pt x="902" y="593"/>
                  </a:lnTo>
                  <a:lnTo>
                    <a:pt x="903" y="591"/>
                  </a:lnTo>
                  <a:lnTo>
                    <a:pt x="904" y="587"/>
                  </a:lnTo>
                  <a:lnTo>
                    <a:pt x="903" y="584"/>
                  </a:lnTo>
                  <a:lnTo>
                    <a:pt x="902" y="581"/>
                  </a:lnTo>
                  <a:lnTo>
                    <a:pt x="901" y="579"/>
                  </a:lnTo>
                  <a:lnTo>
                    <a:pt x="898" y="577"/>
                  </a:lnTo>
                  <a:lnTo>
                    <a:pt x="896" y="575"/>
                  </a:lnTo>
                  <a:lnTo>
                    <a:pt x="894" y="573"/>
                  </a:lnTo>
                  <a:lnTo>
                    <a:pt x="891" y="572"/>
                  </a:lnTo>
                  <a:lnTo>
                    <a:pt x="889"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3" name="Freeform 373">
              <a:extLst>
                <a:ext uri="{FF2B5EF4-FFF2-40B4-BE49-F238E27FC236}">
                  <a16:creationId xmlns:a16="http://schemas.microsoft.com/office/drawing/2014/main" id="{6AA1356D-8F1B-4281-BEC5-5B4EBF7467B1}"/>
                </a:ext>
              </a:extLst>
            </p:cNvPr>
            <p:cNvSpPr>
              <a:spLocks/>
            </p:cNvSpPr>
            <p:nvPr/>
          </p:nvSpPr>
          <p:spPr bwMode="auto">
            <a:xfrm>
              <a:off x="4338638" y="2492375"/>
              <a:ext cx="252413" cy="157163"/>
            </a:xfrm>
            <a:custGeom>
              <a:avLst/>
              <a:gdLst>
                <a:gd name="T0" fmla="*/ 77 w 797"/>
                <a:gd name="T1" fmla="*/ 494 h 497"/>
                <a:gd name="T2" fmla="*/ 97 w 797"/>
                <a:gd name="T3" fmla="*/ 483 h 497"/>
                <a:gd name="T4" fmla="*/ 112 w 797"/>
                <a:gd name="T5" fmla="*/ 466 h 497"/>
                <a:gd name="T6" fmla="*/ 120 w 797"/>
                <a:gd name="T7" fmla="*/ 443 h 497"/>
                <a:gd name="T8" fmla="*/ 116 w 797"/>
                <a:gd name="T9" fmla="*/ 416 h 497"/>
                <a:gd name="T10" fmla="*/ 267 w 797"/>
                <a:gd name="T11" fmla="*/ 298 h 497"/>
                <a:gd name="T12" fmla="*/ 300 w 797"/>
                <a:gd name="T13" fmla="*/ 299 h 497"/>
                <a:gd name="T14" fmla="*/ 325 w 797"/>
                <a:gd name="T15" fmla="*/ 287 h 497"/>
                <a:gd name="T16" fmla="*/ 451 w 797"/>
                <a:gd name="T17" fmla="*/ 327 h 497"/>
                <a:gd name="T18" fmla="*/ 454 w 797"/>
                <a:gd name="T19" fmla="*/ 349 h 497"/>
                <a:gd name="T20" fmla="*/ 464 w 797"/>
                <a:gd name="T21" fmla="*/ 369 h 497"/>
                <a:gd name="T22" fmla="*/ 482 w 797"/>
                <a:gd name="T23" fmla="*/ 384 h 497"/>
                <a:gd name="T24" fmla="*/ 505 w 797"/>
                <a:gd name="T25" fmla="*/ 391 h 497"/>
                <a:gd name="T26" fmla="*/ 529 w 797"/>
                <a:gd name="T27" fmla="*/ 389 h 497"/>
                <a:gd name="T28" fmla="*/ 550 w 797"/>
                <a:gd name="T29" fmla="*/ 378 h 497"/>
                <a:gd name="T30" fmla="*/ 564 w 797"/>
                <a:gd name="T31" fmla="*/ 360 h 497"/>
                <a:gd name="T32" fmla="*/ 571 w 797"/>
                <a:gd name="T33" fmla="*/ 337 h 497"/>
                <a:gd name="T34" fmla="*/ 565 w 797"/>
                <a:gd name="T35" fmla="*/ 304 h 497"/>
                <a:gd name="T36" fmla="*/ 724 w 797"/>
                <a:gd name="T37" fmla="*/ 119 h 497"/>
                <a:gd name="T38" fmla="*/ 750 w 797"/>
                <a:gd name="T39" fmla="*/ 119 h 497"/>
                <a:gd name="T40" fmla="*/ 771 w 797"/>
                <a:gd name="T41" fmla="*/ 110 h 497"/>
                <a:gd name="T42" fmla="*/ 787 w 797"/>
                <a:gd name="T43" fmla="*/ 94 h 497"/>
                <a:gd name="T44" fmla="*/ 796 w 797"/>
                <a:gd name="T45" fmla="*/ 72 h 497"/>
                <a:gd name="T46" fmla="*/ 796 w 797"/>
                <a:gd name="T47" fmla="*/ 48 h 497"/>
                <a:gd name="T48" fmla="*/ 787 w 797"/>
                <a:gd name="T49" fmla="*/ 27 h 497"/>
                <a:gd name="T50" fmla="*/ 771 w 797"/>
                <a:gd name="T51" fmla="*/ 10 h 497"/>
                <a:gd name="T52" fmla="*/ 750 w 797"/>
                <a:gd name="T53" fmla="*/ 1 h 497"/>
                <a:gd name="T54" fmla="*/ 725 w 797"/>
                <a:gd name="T55" fmla="*/ 1 h 497"/>
                <a:gd name="T56" fmla="*/ 703 w 797"/>
                <a:gd name="T57" fmla="*/ 10 h 497"/>
                <a:gd name="T58" fmla="*/ 687 w 797"/>
                <a:gd name="T59" fmla="*/ 27 h 497"/>
                <a:gd name="T60" fmla="*/ 678 w 797"/>
                <a:gd name="T61" fmla="*/ 48 h 497"/>
                <a:gd name="T62" fmla="*/ 680 w 797"/>
                <a:gd name="T63" fmla="*/ 79 h 497"/>
                <a:gd name="T64" fmla="*/ 531 w 797"/>
                <a:gd name="T65" fmla="*/ 275 h 497"/>
                <a:gd name="T66" fmla="*/ 504 w 797"/>
                <a:gd name="T67" fmla="*/ 272 h 497"/>
                <a:gd name="T68" fmla="*/ 478 w 797"/>
                <a:gd name="T69" fmla="*/ 281 h 497"/>
                <a:gd name="T70" fmla="*/ 345 w 797"/>
                <a:gd name="T71" fmla="*/ 248 h 497"/>
                <a:gd name="T72" fmla="*/ 344 w 797"/>
                <a:gd name="T73" fmla="*/ 229 h 497"/>
                <a:gd name="T74" fmla="*/ 336 w 797"/>
                <a:gd name="T75" fmla="*/ 207 h 497"/>
                <a:gd name="T76" fmla="*/ 319 w 797"/>
                <a:gd name="T77" fmla="*/ 191 h 497"/>
                <a:gd name="T78" fmla="*/ 298 w 797"/>
                <a:gd name="T79" fmla="*/ 181 h 497"/>
                <a:gd name="T80" fmla="*/ 273 w 797"/>
                <a:gd name="T81" fmla="*/ 181 h 497"/>
                <a:gd name="T82" fmla="*/ 252 w 797"/>
                <a:gd name="T83" fmla="*/ 191 h 497"/>
                <a:gd name="T84" fmla="*/ 236 w 797"/>
                <a:gd name="T85" fmla="*/ 207 h 497"/>
                <a:gd name="T86" fmla="*/ 226 w 797"/>
                <a:gd name="T87" fmla="*/ 229 h 497"/>
                <a:gd name="T88" fmla="*/ 227 w 797"/>
                <a:gd name="T89" fmla="*/ 254 h 497"/>
                <a:gd name="T90" fmla="*/ 86 w 797"/>
                <a:gd name="T91" fmla="*/ 382 h 497"/>
                <a:gd name="T92" fmla="*/ 53 w 797"/>
                <a:gd name="T93" fmla="*/ 377 h 497"/>
                <a:gd name="T94" fmla="*/ 31 w 797"/>
                <a:gd name="T95" fmla="*/ 383 h 497"/>
                <a:gd name="T96" fmla="*/ 13 w 797"/>
                <a:gd name="T97" fmla="*/ 398 h 497"/>
                <a:gd name="T98" fmla="*/ 2 w 797"/>
                <a:gd name="T99" fmla="*/ 419 h 497"/>
                <a:gd name="T100" fmla="*/ 0 w 797"/>
                <a:gd name="T101" fmla="*/ 443 h 497"/>
                <a:gd name="T102" fmla="*/ 6 w 797"/>
                <a:gd name="T103" fmla="*/ 466 h 497"/>
                <a:gd name="T104" fmla="*/ 21 w 797"/>
                <a:gd name="T105" fmla="*/ 483 h 497"/>
                <a:gd name="T106" fmla="*/ 42 w 797"/>
                <a:gd name="T107" fmla="*/ 494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97" h="497">
                  <a:moveTo>
                    <a:pt x="60" y="497"/>
                  </a:moveTo>
                  <a:lnTo>
                    <a:pt x="65" y="497"/>
                  </a:lnTo>
                  <a:lnTo>
                    <a:pt x="72" y="496"/>
                  </a:lnTo>
                  <a:lnTo>
                    <a:pt x="77" y="494"/>
                  </a:lnTo>
                  <a:lnTo>
                    <a:pt x="83" y="493"/>
                  </a:lnTo>
                  <a:lnTo>
                    <a:pt x="89" y="489"/>
                  </a:lnTo>
                  <a:lnTo>
                    <a:pt x="93" y="486"/>
                  </a:lnTo>
                  <a:lnTo>
                    <a:pt x="97" y="483"/>
                  </a:lnTo>
                  <a:lnTo>
                    <a:pt x="102" y="480"/>
                  </a:lnTo>
                  <a:lnTo>
                    <a:pt x="106" y="475"/>
                  </a:lnTo>
                  <a:lnTo>
                    <a:pt x="109" y="470"/>
                  </a:lnTo>
                  <a:lnTo>
                    <a:pt x="112" y="466"/>
                  </a:lnTo>
                  <a:lnTo>
                    <a:pt x="115" y="460"/>
                  </a:lnTo>
                  <a:lnTo>
                    <a:pt x="117" y="455"/>
                  </a:lnTo>
                  <a:lnTo>
                    <a:pt x="119" y="449"/>
                  </a:lnTo>
                  <a:lnTo>
                    <a:pt x="120" y="443"/>
                  </a:lnTo>
                  <a:lnTo>
                    <a:pt x="120" y="437"/>
                  </a:lnTo>
                  <a:lnTo>
                    <a:pt x="119" y="429"/>
                  </a:lnTo>
                  <a:lnTo>
                    <a:pt x="118" y="423"/>
                  </a:lnTo>
                  <a:lnTo>
                    <a:pt x="116" y="416"/>
                  </a:lnTo>
                  <a:lnTo>
                    <a:pt x="114" y="410"/>
                  </a:lnTo>
                  <a:lnTo>
                    <a:pt x="251" y="290"/>
                  </a:lnTo>
                  <a:lnTo>
                    <a:pt x="259" y="295"/>
                  </a:lnTo>
                  <a:lnTo>
                    <a:pt x="267" y="298"/>
                  </a:lnTo>
                  <a:lnTo>
                    <a:pt x="277" y="301"/>
                  </a:lnTo>
                  <a:lnTo>
                    <a:pt x="285" y="302"/>
                  </a:lnTo>
                  <a:lnTo>
                    <a:pt x="293" y="301"/>
                  </a:lnTo>
                  <a:lnTo>
                    <a:pt x="300" y="299"/>
                  </a:lnTo>
                  <a:lnTo>
                    <a:pt x="307" y="297"/>
                  </a:lnTo>
                  <a:lnTo>
                    <a:pt x="313" y="294"/>
                  </a:lnTo>
                  <a:lnTo>
                    <a:pt x="318" y="291"/>
                  </a:lnTo>
                  <a:lnTo>
                    <a:pt x="325" y="287"/>
                  </a:lnTo>
                  <a:lnTo>
                    <a:pt x="329" y="282"/>
                  </a:lnTo>
                  <a:lnTo>
                    <a:pt x="333" y="277"/>
                  </a:lnTo>
                  <a:lnTo>
                    <a:pt x="451" y="324"/>
                  </a:lnTo>
                  <a:lnTo>
                    <a:pt x="451" y="327"/>
                  </a:lnTo>
                  <a:lnTo>
                    <a:pt x="451" y="332"/>
                  </a:lnTo>
                  <a:lnTo>
                    <a:pt x="451" y="337"/>
                  </a:lnTo>
                  <a:lnTo>
                    <a:pt x="452" y="343"/>
                  </a:lnTo>
                  <a:lnTo>
                    <a:pt x="454" y="349"/>
                  </a:lnTo>
                  <a:lnTo>
                    <a:pt x="456" y="354"/>
                  </a:lnTo>
                  <a:lnTo>
                    <a:pt x="458" y="360"/>
                  </a:lnTo>
                  <a:lnTo>
                    <a:pt x="461" y="365"/>
                  </a:lnTo>
                  <a:lnTo>
                    <a:pt x="464" y="369"/>
                  </a:lnTo>
                  <a:lnTo>
                    <a:pt x="469" y="374"/>
                  </a:lnTo>
                  <a:lnTo>
                    <a:pt x="473" y="378"/>
                  </a:lnTo>
                  <a:lnTo>
                    <a:pt x="477" y="381"/>
                  </a:lnTo>
                  <a:lnTo>
                    <a:pt x="482" y="384"/>
                  </a:lnTo>
                  <a:lnTo>
                    <a:pt x="488" y="386"/>
                  </a:lnTo>
                  <a:lnTo>
                    <a:pt x="493" y="389"/>
                  </a:lnTo>
                  <a:lnTo>
                    <a:pt x="499" y="391"/>
                  </a:lnTo>
                  <a:lnTo>
                    <a:pt x="505" y="391"/>
                  </a:lnTo>
                  <a:lnTo>
                    <a:pt x="511" y="392"/>
                  </a:lnTo>
                  <a:lnTo>
                    <a:pt x="518" y="391"/>
                  </a:lnTo>
                  <a:lnTo>
                    <a:pt x="523" y="391"/>
                  </a:lnTo>
                  <a:lnTo>
                    <a:pt x="529" y="389"/>
                  </a:lnTo>
                  <a:lnTo>
                    <a:pt x="535" y="386"/>
                  </a:lnTo>
                  <a:lnTo>
                    <a:pt x="540" y="384"/>
                  </a:lnTo>
                  <a:lnTo>
                    <a:pt x="545" y="381"/>
                  </a:lnTo>
                  <a:lnTo>
                    <a:pt x="550" y="378"/>
                  </a:lnTo>
                  <a:lnTo>
                    <a:pt x="553" y="374"/>
                  </a:lnTo>
                  <a:lnTo>
                    <a:pt x="558" y="369"/>
                  </a:lnTo>
                  <a:lnTo>
                    <a:pt x="561" y="365"/>
                  </a:lnTo>
                  <a:lnTo>
                    <a:pt x="564" y="360"/>
                  </a:lnTo>
                  <a:lnTo>
                    <a:pt x="567" y="354"/>
                  </a:lnTo>
                  <a:lnTo>
                    <a:pt x="568" y="349"/>
                  </a:lnTo>
                  <a:lnTo>
                    <a:pt x="570" y="343"/>
                  </a:lnTo>
                  <a:lnTo>
                    <a:pt x="571" y="337"/>
                  </a:lnTo>
                  <a:lnTo>
                    <a:pt x="571" y="332"/>
                  </a:lnTo>
                  <a:lnTo>
                    <a:pt x="570" y="322"/>
                  </a:lnTo>
                  <a:lnTo>
                    <a:pt x="568" y="312"/>
                  </a:lnTo>
                  <a:lnTo>
                    <a:pt x="565" y="304"/>
                  </a:lnTo>
                  <a:lnTo>
                    <a:pt x="560" y="296"/>
                  </a:lnTo>
                  <a:lnTo>
                    <a:pt x="711" y="114"/>
                  </a:lnTo>
                  <a:lnTo>
                    <a:pt x="717" y="117"/>
                  </a:lnTo>
                  <a:lnTo>
                    <a:pt x="724" y="119"/>
                  </a:lnTo>
                  <a:lnTo>
                    <a:pt x="730" y="120"/>
                  </a:lnTo>
                  <a:lnTo>
                    <a:pt x="737" y="120"/>
                  </a:lnTo>
                  <a:lnTo>
                    <a:pt x="743" y="120"/>
                  </a:lnTo>
                  <a:lnTo>
                    <a:pt x="750" y="119"/>
                  </a:lnTo>
                  <a:lnTo>
                    <a:pt x="755" y="118"/>
                  </a:lnTo>
                  <a:lnTo>
                    <a:pt x="760" y="116"/>
                  </a:lnTo>
                  <a:lnTo>
                    <a:pt x="766" y="113"/>
                  </a:lnTo>
                  <a:lnTo>
                    <a:pt x="771" y="110"/>
                  </a:lnTo>
                  <a:lnTo>
                    <a:pt x="775" y="106"/>
                  </a:lnTo>
                  <a:lnTo>
                    <a:pt x="780" y="103"/>
                  </a:lnTo>
                  <a:lnTo>
                    <a:pt x="784" y="99"/>
                  </a:lnTo>
                  <a:lnTo>
                    <a:pt x="787" y="94"/>
                  </a:lnTo>
                  <a:lnTo>
                    <a:pt x="790" y="89"/>
                  </a:lnTo>
                  <a:lnTo>
                    <a:pt x="792" y="84"/>
                  </a:lnTo>
                  <a:lnTo>
                    <a:pt x="795" y="79"/>
                  </a:lnTo>
                  <a:lnTo>
                    <a:pt x="796" y="72"/>
                  </a:lnTo>
                  <a:lnTo>
                    <a:pt x="797" y="67"/>
                  </a:lnTo>
                  <a:lnTo>
                    <a:pt x="797" y="60"/>
                  </a:lnTo>
                  <a:lnTo>
                    <a:pt x="797" y="54"/>
                  </a:lnTo>
                  <a:lnTo>
                    <a:pt x="796" y="48"/>
                  </a:lnTo>
                  <a:lnTo>
                    <a:pt x="795" y="42"/>
                  </a:lnTo>
                  <a:lnTo>
                    <a:pt x="792" y="37"/>
                  </a:lnTo>
                  <a:lnTo>
                    <a:pt x="790" y="31"/>
                  </a:lnTo>
                  <a:lnTo>
                    <a:pt x="787" y="27"/>
                  </a:lnTo>
                  <a:lnTo>
                    <a:pt x="784" y="22"/>
                  </a:lnTo>
                  <a:lnTo>
                    <a:pt x="780" y="17"/>
                  </a:lnTo>
                  <a:lnTo>
                    <a:pt x="775" y="14"/>
                  </a:lnTo>
                  <a:lnTo>
                    <a:pt x="771" y="10"/>
                  </a:lnTo>
                  <a:lnTo>
                    <a:pt x="766" y="8"/>
                  </a:lnTo>
                  <a:lnTo>
                    <a:pt x="760" y="5"/>
                  </a:lnTo>
                  <a:lnTo>
                    <a:pt x="755" y="2"/>
                  </a:lnTo>
                  <a:lnTo>
                    <a:pt x="750" y="1"/>
                  </a:lnTo>
                  <a:lnTo>
                    <a:pt x="743" y="0"/>
                  </a:lnTo>
                  <a:lnTo>
                    <a:pt x="737" y="0"/>
                  </a:lnTo>
                  <a:lnTo>
                    <a:pt x="731" y="0"/>
                  </a:lnTo>
                  <a:lnTo>
                    <a:pt x="725" y="1"/>
                  </a:lnTo>
                  <a:lnTo>
                    <a:pt x="719" y="2"/>
                  </a:lnTo>
                  <a:lnTo>
                    <a:pt x="713" y="5"/>
                  </a:lnTo>
                  <a:lnTo>
                    <a:pt x="709" y="8"/>
                  </a:lnTo>
                  <a:lnTo>
                    <a:pt x="703" y="10"/>
                  </a:lnTo>
                  <a:lnTo>
                    <a:pt x="699" y="14"/>
                  </a:lnTo>
                  <a:lnTo>
                    <a:pt x="695" y="17"/>
                  </a:lnTo>
                  <a:lnTo>
                    <a:pt x="691" y="22"/>
                  </a:lnTo>
                  <a:lnTo>
                    <a:pt x="687" y="27"/>
                  </a:lnTo>
                  <a:lnTo>
                    <a:pt x="684" y="31"/>
                  </a:lnTo>
                  <a:lnTo>
                    <a:pt x="682" y="37"/>
                  </a:lnTo>
                  <a:lnTo>
                    <a:pt x="680" y="42"/>
                  </a:lnTo>
                  <a:lnTo>
                    <a:pt x="678" y="48"/>
                  </a:lnTo>
                  <a:lnTo>
                    <a:pt x="677" y="54"/>
                  </a:lnTo>
                  <a:lnTo>
                    <a:pt x="677" y="60"/>
                  </a:lnTo>
                  <a:lnTo>
                    <a:pt x="678" y="70"/>
                  </a:lnTo>
                  <a:lnTo>
                    <a:pt x="680" y="79"/>
                  </a:lnTo>
                  <a:lnTo>
                    <a:pt x="683" y="87"/>
                  </a:lnTo>
                  <a:lnTo>
                    <a:pt x="688" y="96"/>
                  </a:lnTo>
                  <a:lnTo>
                    <a:pt x="537" y="277"/>
                  </a:lnTo>
                  <a:lnTo>
                    <a:pt x="531" y="275"/>
                  </a:lnTo>
                  <a:lnTo>
                    <a:pt x="524" y="273"/>
                  </a:lnTo>
                  <a:lnTo>
                    <a:pt x="518" y="272"/>
                  </a:lnTo>
                  <a:lnTo>
                    <a:pt x="511" y="271"/>
                  </a:lnTo>
                  <a:lnTo>
                    <a:pt x="504" y="272"/>
                  </a:lnTo>
                  <a:lnTo>
                    <a:pt x="496" y="273"/>
                  </a:lnTo>
                  <a:lnTo>
                    <a:pt x="490" y="275"/>
                  </a:lnTo>
                  <a:lnTo>
                    <a:pt x="484" y="278"/>
                  </a:lnTo>
                  <a:lnTo>
                    <a:pt x="478" y="281"/>
                  </a:lnTo>
                  <a:lnTo>
                    <a:pt x="472" y="286"/>
                  </a:lnTo>
                  <a:lnTo>
                    <a:pt x="467" y="291"/>
                  </a:lnTo>
                  <a:lnTo>
                    <a:pt x="463" y="295"/>
                  </a:lnTo>
                  <a:lnTo>
                    <a:pt x="345" y="248"/>
                  </a:lnTo>
                  <a:lnTo>
                    <a:pt x="345" y="245"/>
                  </a:lnTo>
                  <a:lnTo>
                    <a:pt x="345" y="240"/>
                  </a:lnTo>
                  <a:lnTo>
                    <a:pt x="345" y="235"/>
                  </a:lnTo>
                  <a:lnTo>
                    <a:pt x="344" y="229"/>
                  </a:lnTo>
                  <a:lnTo>
                    <a:pt x="343" y="223"/>
                  </a:lnTo>
                  <a:lnTo>
                    <a:pt x="341" y="218"/>
                  </a:lnTo>
                  <a:lnTo>
                    <a:pt x="339" y="213"/>
                  </a:lnTo>
                  <a:lnTo>
                    <a:pt x="336" y="207"/>
                  </a:lnTo>
                  <a:lnTo>
                    <a:pt x="332" y="203"/>
                  </a:lnTo>
                  <a:lnTo>
                    <a:pt x="328" y="199"/>
                  </a:lnTo>
                  <a:lnTo>
                    <a:pt x="324" y="194"/>
                  </a:lnTo>
                  <a:lnTo>
                    <a:pt x="319" y="191"/>
                  </a:lnTo>
                  <a:lnTo>
                    <a:pt x="314" y="188"/>
                  </a:lnTo>
                  <a:lnTo>
                    <a:pt x="309" y="186"/>
                  </a:lnTo>
                  <a:lnTo>
                    <a:pt x="303" y="184"/>
                  </a:lnTo>
                  <a:lnTo>
                    <a:pt x="298" y="181"/>
                  </a:lnTo>
                  <a:lnTo>
                    <a:pt x="292" y="181"/>
                  </a:lnTo>
                  <a:lnTo>
                    <a:pt x="285" y="180"/>
                  </a:lnTo>
                  <a:lnTo>
                    <a:pt x="280" y="181"/>
                  </a:lnTo>
                  <a:lnTo>
                    <a:pt x="273" y="181"/>
                  </a:lnTo>
                  <a:lnTo>
                    <a:pt x="268" y="184"/>
                  </a:lnTo>
                  <a:lnTo>
                    <a:pt x="262" y="186"/>
                  </a:lnTo>
                  <a:lnTo>
                    <a:pt x="257" y="188"/>
                  </a:lnTo>
                  <a:lnTo>
                    <a:pt x="252" y="191"/>
                  </a:lnTo>
                  <a:lnTo>
                    <a:pt x="248" y="194"/>
                  </a:lnTo>
                  <a:lnTo>
                    <a:pt x="243" y="199"/>
                  </a:lnTo>
                  <a:lnTo>
                    <a:pt x="239" y="203"/>
                  </a:lnTo>
                  <a:lnTo>
                    <a:pt x="236" y="207"/>
                  </a:lnTo>
                  <a:lnTo>
                    <a:pt x="233" y="213"/>
                  </a:lnTo>
                  <a:lnTo>
                    <a:pt x="230" y="218"/>
                  </a:lnTo>
                  <a:lnTo>
                    <a:pt x="228" y="223"/>
                  </a:lnTo>
                  <a:lnTo>
                    <a:pt x="226" y="229"/>
                  </a:lnTo>
                  <a:lnTo>
                    <a:pt x="225" y="235"/>
                  </a:lnTo>
                  <a:lnTo>
                    <a:pt x="225" y="240"/>
                  </a:lnTo>
                  <a:lnTo>
                    <a:pt x="226" y="248"/>
                  </a:lnTo>
                  <a:lnTo>
                    <a:pt x="227" y="254"/>
                  </a:lnTo>
                  <a:lnTo>
                    <a:pt x="229" y="261"/>
                  </a:lnTo>
                  <a:lnTo>
                    <a:pt x="231" y="267"/>
                  </a:lnTo>
                  <a:lnTo>
                    <a:pt x="94" y="387"/>
                  </a:lnTo>
                  <a:lnTo>
                    <a:pt x="86" y="382"/>
                  </a:lnTo>
                  <a:lnTo>
                    <a:pt x="78" y="379"/>
                  </a:lnTo>
                  <a:lnTo>
                    <a:pt x="68" y="377"/>
                  </a:lnTo>
                  <a:lnTo>
                    <a:pt x="60" y="377"/>
                  </a:lnTo>
                  <a:lnTo>
                    <a:pt x="53" y="377"/>
                  </a:lnTo>
                  <a:lnTo>
                    <a:pt x="47" y="378"/>
                  </a:lnTo>
                  <a:lnTo>
                    <a:pt x="42" y="379"/>
                  </a:lnTo>
                  <a:lnTo>
                    <a:pt x="36" y="381"/>
                  </a:lnTo>
                  <a:lnTo>
                    <a:pt x="31" y="383"/>
                  </a:lnTo>
                  <a:lnTo>
                    <a:pt x="26" y="386"/>
                  </a:lnTo>
                  <a:lnTo>
                    <a:pt x="21" y="391"/>
                  </a:lnTo>
                  <a:lnTo>
                    <a:pt x="17" y="394"/>
                  </a:lnTo>
                  <a:lnTo>
                    <a:pt x="13" y="398"/>
                  </a:lnTo>
                  <a:lnTo>
                    <a:pt x="9" y="402"/>
                  </a:lnTo>
                  <a:lnTo>
                    <a:pt x="6" y="408"/>
                  </a:lnTo>
                  <a:lnTo>
                    <a:pt x="4" y="413"/>
                  </a:lnTo>
                  <a:lnTo>
                    <a:pt x="2" y="419"/>
                  </a:lnTo>
                  <a:lnTo>
                    <a:pt x="1" y="425"/>
                  </a:lnTo>
                  <a:lnTo>
                    <a:pt x="0" y="430"/>
                  </a:lnTo>
                  <a:lnTo>
                    <a:pt x="0" y="437"/>
                  </a:lnTo>
                  <a:lnTo>
                    <a:pt x="0" y="443"/>
                  </a:lnTo>
                  <a:lnTo>
                    <a:pt x="1" y="449"/>
                  </a:lnTo>
                  <a:lnTo>
                    <a:pt x="2" y="455"/>
                  </a:lnTo>
                  <a:lnTo>
                    <a:pt x="4" y="460"/>
                  </a:lnTo>
                  <a:lnTo>
                    <a:pt x="6" y="466"/>
                  </a:lnTo>
                  <a:lnTo>
                    <a:pt x="9" y="470"/>
                  </a:lnTo>
                  <a:lnTo>
                    <a:pt x="13" y="475"/>
                  </a:lnTo>
                  <a:lnTo>
                    <a:pt x="17" y="480"/>
                  </a:lnTo>
                  <a:lnTo>
                    <a:pt x="21" y="483"/>
                  </a:lnTo>
                  <a:lnTo>
                    <a:pt x="26" y="486"/>
                  </a:lnTo>
                  <a:lnTo>
                    <a:pt x="31" y="489"/>
                  </a:lnTo>
                  <a:lnTo>
                    <a:pt x="36" y="493"/>
                  </a:lnTo>
                  <a:lnTo>
                    <a:pt x="42" y="494"/>
                  </a:lnTo>
                  <a:lnTo>
                    <a:pt x="47" y="496"/>
                  </a:lnTo>
                  <a:lnTo>
                    <a:pt x="53" y="497"/>
                  </a:lnTo>
                  <a:lnTo>
                    <a:pt x="60" y="49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4" name="Freeform 1676" descr="Icon of check box. ">
            <a:extLst>
              <a:ext uri="{FF2B5EF4-FFF2-40B4-BE49-F238E27FC236}">
                <a16:creationId xmlns:a16="http://schemas.microsoft.com/office/drawing/2014/main" id="{6FB02354-C73F-4DCF-8004-E9CCA66963EA}"/>
              </a:ext>
            </a:extLst>
          </p:cNvPr>
          <p:cNvSpPr>
            <a:spLocks noEditPoints="1"/>
          </p:cNvSpPr>
          <p:nvPr/>
        </p:nvSpPr>
        <p:spPr bwMode="auto">
          <a:xfrm>
            <a:off x="6288086" y="2042002"/>
            <a:ext cx="345758" cy="345758"/>
          </a:xfrm>
          <a:custGeom>
            <a:avLst/>
            <a:gdLst>
              <a:gd name="T0" fmla="*/ 374 w 719"/>
              <a:gd name="T1" fmla="*/ 267 h 719"/>
              <a:gd name="T2" fmla="*/ 366 w 719"/>
              <a:gd name="T3" fmla="*/ 263 h 719"/>
              <a:gd name="T4" fmla="*/ 362 w 719"/>
              <a:gd name="T5" fmla="*/ 254 h 719"/>
              <a:gd name="T6" fmla="*/ 366 w 719"/>
              <a:gd name="T7" fmla="*/ 247 h 719"/>
              <a:gd name="T8" fmla="*/ 374 w 719"/>
              <a:gd name="T9" fmla="*/ 243 h 719"/>
              <a:gd name="T10" fmla="*/ 621 w 719"/>
              <a:gd name="T11" fmla="*/ 244 h 719"/>
              <a:gd name="T12" fmla="*/ 627 w 719"/>
              <a:gd name="T13" fmla="*/ 250 h 719"/>
              <a:gd name="T14" fmla="*/ 627 w 719"/>
              <a:gd name="T15" fmla="*/ 260 h 719"/>
              <a:gd name="T16" fmla="*/ 621 w 719"/>
              <a:gd name="T17" fmla="*/ 265 h 719"/>
              <a:gd name="T18" fmla="*/ 616 w 719"/>
              <a:gd name="T19" fmla="*/ 528 h 719"/>
              <a:gd name="T20" fmla="*/ 370 w 719"/>
              <a:gd name="T21" fmla="*/ 527 h 719"/>
              <a:gd name="T22" fmla="*/ 363 w 719"/>
              <a:gd name="T23" fmla="*/ 521 h 719"/>
              <a:gd name="T24" fmla="*/ 363 w 719"/>
              <a:gd name="T25" fmla="*/ 512 h 719"/>
              <a:gd name="T26" fmla="*/ 370 w 719"/>
              <a:gd name="T27" fmla="*/ 505 h 719"/>
              <a:gd name="T28" fmla="*/ 616 w 719"/>
              <a:gd name="T29" fmla="*/ 504 h 719"/>
              <a:gd name="T30" fmla="*/ 625 w 719"/>
              <a:gd name="T31" fmla="*/ 507 h 719"/>
              <a:gd name="T32" fmla="*/ 628 w 719"/>
              <a:gd name="T33" fmla="*/ 516 h 719"/>
              <a:gd name="T34" fmla="*/ 625 w 719"/>
              <a:gd name="T35" fmla="*/ 525 h 719"/>
              <a:gd name="T36" fmla="*/ 616 w 719"/>
              <a:gd name="T37" fmla="*/ 528 h 719"/>
              <a:gd name="T38" fmla="*/ 171 w 719"/>
              <a:gd name="T39" fmla="*/ 279 h 719"/>
              <a:gd name="T40" fmla="*/ 164 w 719"/>
              <a:gd name="T41" fmla="*/ 282 h 719"/>
              <a:gd name="T42" fmla="*/ 155 w 719"/>
              <a:gd name="T43" fmla="*/ 279 h 719"/>
              <a:gd name="T44" fmla="*/ 92 w 719"/>
              <a:gd name="T45" fmla="*/ 214 h 719"/>
              <a:gd name="T46" fmla="*/ 92 w 719"/>
              <a:gd name="T47" fmla="*/ 205 h 719"/>
              <a:gd name="T48" fmla="*/ 98 w 719"/>
              <a:gd name="T49" fmla="*/ 198 h 719"/>
              <a:gd name="T50" fmla="*/ 107 w 719"/>
              <a:gd name="T51" fmla="*/ 198 h 719"/>
              <a:gd name="T52" fmla="*/ 164 w 719"/>
              <a:gd name="T53" fmla="*/ 253 h 719"/>
              <a:gd name="T54" fmla="*/ 309 w 719"/>
              <a:gd name="T55" fmla="*/ 109 h 719"/>
              <a:gd name="T56" fmla="*/ 318 w 719"/>
              <a:gd name="T57" fmla="*/ 109 h 719"/>
              <a:gd name="T58" fmla="*/ 325 w 719"/>
              <a:gd name="T59" fmla="*/ 114 h 719"/>
              <a:gd name="T60" fmla="*/ 325 w 719"/>
              <a:gd name="T61" fmla="*/ 124 h 719"/>
              <a:gd name="T62" fmla="*/ 323 w 719"/>
              <a:gd name="T63" fmla="*/ 414 h 719"/>
              <a:gd name="T64" fmla="*/ 168 w 719"/>
              <a:gd name="T65" fmla="*/ 568 h 719"/>
              <a:gd name="T66" fmla="*/ 158 w 719"/>
              <a:gd name="T67" fmla="*/ 568 h 719"/>
              <a:gd name="T68" fmla="*/ 94 w 719"/>
              <a:gd name="T69" fmla="*/ 505 h 719"/>
              <a:gd name="T70" fmla="*/ 91 w 719"/>
              <a:gd name="T71" fmla="*/ 497 h 719"/>
              <a:gd name="T72" fmla="*/ 94 w 719"/>
              <a:gd name="T73" fmla="*/ 488 h 719"/>
              <a:gd name="T74" fmla="*/ 103 w 719"/>
              <a:gd name="T75" fmla="*/ 485 h 719"/>
              <a:gd name="T76" fmla="*/ 111 w 719"/>
              <a:gd name="T77" fmla="*/ 488 h 719"/>
              <a:gd name="T78" fmla="*/ 306 w 719"/>
              <a:gd name="T79" fmla="*/ 397 h 719"/>
              <a:gd name="T80" fmla="*/ 314 w 719"/>
              <a:gd name="T81" fmla="*/ 394 h 719"/>
              <a:gd name="T82" fmla="*/ 323 w 719"/>
              <a:gd name="T83" fmla="*/ 398 h 719"/>
              <a:gd name="T84" fmla="*/ 326 w 719"/>
              <a:gd name="T85" fmla="*/ 406 h 719"/>
              <a:gd name="T86" fmla="*/ 323 w 719"/>
              <a:gd name="T87" fmla="*/ 414 h 719"/>
              <a:gd name="T88" fmla="*/ 12 w 719"/>
              <a:gd name="T89" fmla="*/ 0 h 719"/>
              <a:gd name="T90" fmla="*/ 3 w 719"/>
              <a:gd name="T91" fmla="*/ 5 h 719"/>
              <a:gd name="T92" fmla="*/ 0 w 719"/>
              <a:gd name="T93" fmla="*/ 13 h 719"/>
              <a:gd name="T94" fmla="*/ 1 w 719"/>
              <a:gd name="T95" fmla="*/ 713 h 719"/>
              <a:gd name="T96" fmla="*/ 8 w 719"/>
              <a:gd name="T97" fmla="*/ 719 h 719"/>
              <a:gd name="T98" fmla="*/ 707 w 719"/>
              <a:gd name="T99" fmla="*/ 719 h 719"/>
              <a:gd name="T100" fmla="*/ 716 w 719"/>
              <a:gd name="T101" fmla="*/ 716 h 719"/>
              <a:gd name="T102" fmla="*/ 719 w 719"/>
              <a:gd name="T103" fmla="*/ 707 h 719"/>
              <a:gd name="T104" fmla="*/ 718 w 719"/>
              <a:gd name="T105" fmla="*/ 8 h 719"/>
              <a:gd name="T106" fmla="*/ 711 w 719"/>
              <a:gd name="T107" fmla="*/ 2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19" h="719">
                <a:moveTo>
                  <a:pt x="616" y="267"/>
                </a:moveTo>
                <a:lnTo>
                  <a:pt x="374" y="267"/>
                </a:lnTo>
                <a:lnTo>
                  <a:pt x="370" y="265"/>
                </a:lnTo>
                <a:lnTo>
                  <a:pt x="366" y="263"/>
                </a:lnTo>
                <a:lnTo>
                  <a:pt x="363" y="260"/>
                </a:lnTo>
                <a:lnTo>
                  <a:pt x="362" y="254"/>
                </a:lnTo>
                <a:lnTo>
                  <a:pt x="363" y="250"/>
                </a:lnTo>
                <a:lnTo>
                  <a:pt x="366" y="247"/>
                </a:lnTo>
                <a:lnTo>
                  <a:pt x="370" y="244"/>
                </a:lnTo>
                <a:lnTo>
                  <a:pt x="374" y="243"/>
                </a:lnTo>
                <a:lnTo>
                  <a:pt x="616" y="243"/>
                </a:lnTo>
                <a:lnTo>
                  <a:pt x="621" y="244"/>
                </a:lnTo>
                <a:lnTo>
                  <a:pt x="625" y="247"/>
                </a:lnTo>
                <a:lnTo>
                  <a:pt x="627" y="250"/>
                </a:lnTo>
                <a:lnTo>
                  <a:pt x="628" y="254"/>
                </a:lnTo>
                <a:lnTo>
                  <a:pt x="627" y="260"/>
                </a:lnTo>
                <a:lnTo>
                  <a:pt x="625" y="263"/>
                </a:lnTo>
                <a:lnTo>
                  <a:pt x="621" y="265"/>
                </a:lnTo>
                <a:lnTo>
                  <a:pt x="616" y="267"/>
                </a:lnTo>
                <a:close/>
                <a:moveTo>
                  <a:pt x="616" y="528"/>
                </a:moveTo>
                <a:lnTo>
                  <a:pt x="374" y="528"/>
                </a:lnTo>
                <a:lnTo>
                  <a:pt x="370" y="527"/>
                </a:lnTo>
                <a:lnTo>
                  <a:pt x="366" y="525"/>
                </a:lnTo>
                <a:lnTo>
                  <a:pt x="363" y="521"/>
                </a:lnTo>
                <a:lnTo>
                  <a:pt x="362" y="516"/>
                </a:lnTo>
                <a:lnTo>
                  <a:pt x="363" y="512"/>
                </a:lnTo>
                <a:lnTo>
                  <a:pt x="366" y="507"/>
                </a:lnTo>
                <a:lnTo>
                  <a:pt x="370" y="505"/>
                </a:lnTo>
                <a:lnTo>
                  <a:pt x="374" y="504"/>
                </a:lnTo>
                <a:lnTo>
                  <a:pt x="616" y="504"/>
                </a:lnTo>
                <a:lnTo>
                  <a:pt x="621" y="505"/>
                </a:lnTo>
                <a:lnTo>
                  <a:pt x="625" y="507"/>
                </a:lnTo>
                <a:lnTo>
                  <a:pt x="627" y="512"/>
                </a:lnTo>
                <a:lnTo>
                  <a:pt x="628" y="516"/>
                </a:lnTo>
                <a:lnTo>
                  <a:pt x="627" y="521"/>
                </a:lnTo>
                <a:lnTo>
                  <a:pt x="625" y="525"/>
                </a:lnTo>
                <a:lnTo>
                  <a:pt x="621" y="527"/>
                </a:lnTo>
                <a:lnTo>
                  <a:pt x="616" y="528"/>
                </a:lnTo>
                <a:close/>
                <a:moveTo>
                  <a:pt x="323" y="127"/>
                </a:moveTo>
                <a:lnTo>
                  <a:pt x="171" y="279"/>
                </a:lnTo>
                <a:lnTo>
                  <a:pt x="168" y="282"/>
                </a:lnTo>
                <a:lnTo>
                  <a:pt x="164" y="282"/>
                </a:lnTo>
                <a:lnTo>
                  <a:pt x="158" y="282"/>
                </a:lnTo>
                <a:lnTo>
                  <a:pt x="155" y="279"/>
                </a:lnTo>
                <a:lnTo>
                  <a:pt x="94" y="218"/>
                </a:lnTo>
                <a:lnTo>
                  <a:pt x="92" y="214"/>
                </a:lnTo>
                <a:lnTo>
                  <a:pt x="91" y="209"/>
                </a:lnTo>
                <a:lnTo>
                  <a:pt x="92" y="205"/>
                </a:lnTo>
                <a:lnTo>
                  <a:pt x="94" y="201"/>
                </a:lnTo>
                <a:lnTo>
                  <a:pt x="98" y="198"/>
                </a:lnTo>
                <a:lnTo>
                  <a:pt x="103" y="197"/>
                </a:lnTo>
                <a:lnTo>
                  <a:pt x="107" y="198"/>
                </a:lnTo>
                <a:lnTo>
                  <a:pt x="111" y="201"/>
                </a:lnTo>
                <a:lnTo>
                  <a:pt x="164" y="253"/>
                </a:lnTo>
                <a:lnTo>
                  <a:pt x="306" y="111"/>
                </a:lnTo>
                <a:lnTo>
                  <a:pt x="309" y="109"/>
                </a:lnTo>
                <a:lnTo>
                  <a:pt x="314" y="108"/>
                </a:lnTo>
                <a:lnTo>
                  <a:pt x="318" y="109"/>
                </a:lnTo>
                <a:lnTo>
                  <a:pt x="323" y="111"/>
                </a:lnTo>
                <a:lnTo>
                  <a:pt x="325" y="114"/>
                </a:lnTo>
                <a:lnTo>
                  <a:pt x="326" y="119"/>
                </a:lnTo>
                <a:lnTo>
                  <a:pt x="325" y="124"/>
                </a:lnTo>
                <a:lnTo>
                  <a:pt x="323" y="127"/>
                </a:lnTo>
                <a:close/>
                <a:moveTo>
                  <a:pt x="323" y="414"/>
                </a:moveTo>
                <a:lnTo>
                  <a:pt x="171" y="565"/>
                </a:lnTo>
                <a:lnTo>
                  <a:pt x="168" y="568"/>
                </a:lnTo>
                <a:lnTo>
                  <a:pt x="164" y="569"/>
                </a:lnTo>
                <a:lnTo>
                  <a:pt x="158" y="568"/>
                </a:lnTo>
                <a:lnTo>
                  <a:pt x="155" y="565"/>
                </a:lnTo>
                <a:lnTo>
                  <a:pt x="94" y="505"/>
                </a:lnTo>
                <a:lnTo>
                  <a:pt x="92" y="502"/>
                </a:lnTo>
                <a:lnTo>
                  <a:pt x="91" y="497"/>
                </a:lnTo>
                <a:lnTo>
                  <a:pt x="92" y="493"/>
                </a:lnTo>
                <a:lnTo>
                  <a:pt x="94" y="488"/>
                </a:lnTo>
                <a:lnTo>
                  <a:pt x="98" y="486"/>
                </a:lnTo>
                <a:lnTo>
                  <a:pt x="103" y="485"/>
                </a:lnTo>
                <a:lnTo>
                  <a:pt x="107" y="486"/>
                </a:lnTo>
                <a:lnTo>
                  <a:pt x="111" y="488"/>
                </a:lnTo>
                <a:lnTo>
                  <a:pt x="164" y="540"/>
                </a:lnTo>
                <a:lnTo>
                  <a:pt x="306" y="397"/>
                </a:lnTo>
                <a:lnTo>
                  <a:pt x="309" y="395"/>
                </a:lnTo>
                <a:lnTo>
                  <a:pt x="314" y="394"/>
                </a:lnTo>
                <a:lnTo>
                  <a:pt x="318" y="395"/>
                </a:lnTo>
                <a:lnTo>
                  <a:pt x="323" y="398"/>
                </a:lnTo>
                <a:lnTo>
                  <a:pt x="325" y="401"/>
                </a:lnTo>
                <a:lnTo>
                  <a:pt x="326" y="406"/>
                </a:lnTo>
                <a:lnTo>
                  <a:pt x="325" y="410"/>
                </a:lnTo>
                <a:lnTo>
                  <a:pt x="323" y="414"/>
                </a:lnTo>
                <a:close/>
                <a:moveTo>
                  <a:pt x="707" y="0"/>
                </a:moveTo>
                <a:lnTo>
                  <a:pt x="12" y="0"/>
                </a:lnTo>
                <a:lnTo>
                  <a:pt x="8" y="2"/>
                </a:lnTo>
                <a:lnTo>
                  <a:pt x="3" y="5"/>
                </a:lnTo>
                <a:lnTo>
                  <a:pt x="1" y="8"/>
                </a:lnTo>
                <a:lnTo>
                  <a:pt x="0" y="13"/>
                </a:lnTo>
                <a:lnTo>
                  <a:pt x="0" y="707"/>
                </a:lnTo>
                <a:lnTo>
                  <a:pt x="1" y="713"/>
                </a:lnTo>
                <a:lnTo>
                  <a:pt x="3" y="716"/>
                </a:lnTo>
                <a:lnTo>
                  <a:pt x="8" y="719"/>
                </a:lnTo>
                <a:lnTo>
                  <a:pt x="12" y="719"/>
                </a:lnTo>
                <a:lnTo>
                  <a:pt x="707" y="719"/>
                </a:lnTo>
                <a:lnTo>
                  <a:pt x="711" y="719"/>
                </a:lnTo>
                <a:lnTo>
                  <a:pt x="716" y="716"/>
                </a:lnTo>
                <a:lnTo>
                  <a:pt x="718" y="713"/>
                </a:lnTo>
                <a:lnTo>
                  <a:pt x="719" y="707"/>
                </a:lnTo>
                <a:lnTo>
                  <a:pt x="719" y="13"/>
                </a:lnTo>
                <a:lnTo>
                  <a:pt x="718" y="8"/>
                </a:lnTo>
                <a:lnTo>
                  <a:pt x="716" y="5"/>
                </a:lnTo>
                <a:lnTo>
                  <a:pt x="711" y="2"/>
                </a:lnTo>
                <a:lnTo>
                  <a:pt x="707"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35" name="Freeform 4665" descr="Icon of graph. ">
            <a:extLst>
              <a:ext uri="{FF2B5EF4-FFF2-40B4-BE49-F238E27FC236}">
                <a16:creationId xmlns:a16="http://schemas.microsoft.com/office/drawing/2014/main" id="{557E39B2-E017-4E5C-B53E-DDE3B9D4C92C}"/>
              </a:ext>
            </a:extLst>
          </p:cNvPr>
          <p:cNvSpPr>
            <a:spLocks/>
          </p:cNvSpPr>
          <p:nvPr/>
        </p:nvSpPr>
        <p:spPr bwMode="auto">
          <a:xfrm>
            <a:off x="7877961" y="3531386"/>
            <a:ext cx="347679" cy="347679"/>
          </a:xfrm>
          <a:custGeom>
            <a:avLst/>
            <a:gdLst>
              <a:gd name="T0" fmla="*/ 761 w 904"/>
              <a:gd name="T1" fmla="*/ 213 h 903"/>
              <a:gd name="T2" fmla="*/ 754 w 904"/>
              <a:gd name="T3" fmla="*/ 225 h 903"/>
              <a:gd name="T4" fmla="*/ 576 w 904"/>
              <a:gd name="T5" fmla="*/ 277 h 903"/>
              <a:gd name="T6" fmla="*/ 498 w 904"/>
              <a:gd name="T7" fmla="*/ 298 h 903"/>
              <a:gd name="T8" fmla="*/ 431 w 904"/>
              <a:gd name="T9" fmla="*/ 329 h 903"/>
              <a:gd name="T10" fmla="*/ 578 w 904"/>
              <a:gd name="T11" fmla="*/ 170 h 903"/>
              <a:gd name="T12" fmla="*/ 618 w 904"/>
              <a:gd name="T13" fmla="*/ 180 h 903"/>
              <a:gd name="T14" fmla="*/ 661 w 904"/>
              <a:gd name="T15" fmla="*/ 169 h 903"/>
              <a:gd name="T16" fmla="*/ 693 w 904"/>
              <a:gd name="T17" fmla="*/ 141 h 903"/>
              <a:gd name="T18" fmla="*/ 707 w 904"/>
              <a:gd name="T19" fmla="*/ 99 h 903"/>
              <a:gd name="T20" fmla="*/ 701 w 904"/>
              <a:gd name="T21" fmla="*/ 55 h 903"/>
              <a:gd name="T22" fmla="*/ 676 w 904"/>
              <a:gd name="T23" fmla="*/ 20 h 903"/>
              <a:gd name="T24" fmla="*/ 636 w 904"/>
              <a:gd name="T25" fmla="*/ 2 h 903"/>
              <a:gd name="T26" fmla="*/ 591 w 904"/>
              <a:gd name="T27" fmla="*/ 4 h 903"/>
              <a:gd name="T28" fmla="*/ 554 w 904"/>
              <a:gd name="T29" fmla="*/ 25 h 903"/>
              <a:gd name="T30" fmla="*/ 531 w 904"/>
              <a:gd name="T31" fmla="*/ 63 h 903"/>
              <a:gd name="T32" fmla="*/ 532 w 904"/>
              <a:gd name="T33" fmla="*/ 118 h 903"/>
              <a:gd name="T34" fmla="*/ 369 w 904"/>
              <a:gd name="T35" fmla="*/ 289 h 903"/>
              <a:gd name="T36" fmla="*/ 325 w 904"/>
              <a:gd name="T37" fmla="*/ 289 h 903"/>
              <a:gd name="T38" fmla="*/ 294 w 904"/>
              <a:gd name="T39" fmla="*/ 308 h 903"/>
              <a:gd name="T40" fmla="*/ 275 w 904"/>
              <a:gd name="T41" fmla="*/ 338 h 903"/>
              <a:gd name="T42" fmla="*/ 275 w 904"/>
              <a:gd name="T43" fmla="*/ 383 h 903"/>
              <a:gd name="T44" fmla="*/ 113 w 904"/>
              <a:gd name="T45" fmla="*/ 545 h 903"/>
              <a:gd name="T46" fmla="*/ 64 w 904"/>
              <a:gd name="T47" fmla="*/ 546 h 903"/>
              <a:gd name="T48" fmla="*/ 26 w 904"/>
              <a:gd name="T49" fmla="*/ 568 h 903"/>
              <a:gd name="T50" fmla="*/ 5 w 904"/>
              <a:gd name="T51" fmla="*/ 605 h 903"/>
              <a:gd name="T52" fmla="*/ 3 w 904"/>
              <a:gd name="T53" fmla="*/ 650 h 903"/>
              <a:gd name="T54" fmla="*/ 21 w 904"/>
              <a:gd name="T55" fmla="*/ 690 h 903"/>
              <a:gd name="T56" fmla="*/ 56 w 904"/>
              <a:gd name="T57" fmla="*/ 716 h 903"/>
              <a:gd name="T58" fmla="*/ 100 w 904"/>
              <a:gd name="T59" fmla="*/ 722 h 903"/>
              <a:gd name="T60" fmla="*/ 142 w 904"/>
              <a:gd name="T61" fmla="*/ 706 h 903"/>
              <a:gd name="T62" fmla="*/ 170 w 904"/>
              <a:gd name="T63" fmla="*/ 675 h 903"/>
              <a:gd name="T64" fmla="*/ 181 w 904"/>
              <a:gd name="T65" fmla="*/ 632 h 903"/>
              <a:gd name="T66" fmla="*/ 171 w 904"/>
              <a:gd name="T67" fmla="*/ 591 h 903"/>
              <a:gd name="T68" fmla="*/ 316 w 904"/>
              <a:gd name="T69" fmla="*/ 430 h 903"/>
              <a:gd name="T70" fmla="*/ 286 w 904"/>
              <a:gd name="T71" fmla="*/ 538 h 903"/>
              <a:gd name="T72" fmla="*/ 271 w 904"/>
              <a:gd name="T73" fmla="*/ 753 h 903"/>
              <a:gd name="T74" fmla="*/ 216 w 904"/>
              <a:gd name="T75" fmla="*/ 757 h 903"/>
              <a:gd name="T76" fmla="*/ 212 w 904"/>
              <a:gd name="T77" fmla="*/ 888 h 903"/>
              <a:gd name="T78" fmla="*/ 218 w 904"/>
              <a:gd name="T79" fmla="*/ 901 h 903"/>
              <a:gd name="T80" fmla="*/ 349 w 904"/>
              <a:gd name="T81" fmla="*/ 903 h 903"/>
              <a:gd name="T82" fmla="*/ 361 w 904"/>
              <a:gd name="T83" fmla="*/ 894 h 903"/>
              <a:gd name="T84" fmla="*/ 361 w 904"/>
              <a:gd name="T85" fmla="*/ 762 h 903"/>
              <a:gd name="T86" fmla="*/ 349 w 904"/>
              <a:gd name="T87" fmla="*/ 753 h 903"/>
              <a:gd name="T88" fmla="*/ 305 w 904"/>
              <a:gd name="T89" fmla="*/ 597 h 903"/>
              <a:gd name="T90" fmla="*/ 343 w 904"/>
              <a:gd name="T91" fmla="*/ 469 h 903"/>
              <a:gd name="T92" fmla="*/ 383 w 904"/>
              <a:gd name="T93" fmla="*/ 426 h 903"/>
              <a:gd name="T94" fmla="*/ 418 w 904"/>
              <a:gd name="T95" fmla="*/ 383 h 903"/>
              <a:gd name="T96" fmla="*/ 471 w 904"/>
              <a:gd name="T97" fmla="*/ 342 h 903"/>
              <a:gd name="T98" fmla="*/ 544 w 904"/>
              <a:gd name="T99" fmla="*/ 315 h 903"/>
              <a:gd name="T100" fmla="*/ 627 w 904"/>
              <a:gd name="T101" fmla="*/ 302 h 903"/>
              <a:gd name="T102" fmla="*/ 754 w 904"/>
              <a:gd name="T103" fmla="*/ 348 h 903"/>
              <a:gd name="T104" fmla="*/ 763 w 904"/>
              <a:gd name="T105" fmla="*/ 360 h 903"/>
              <a:gd name="T106" fmla="*/ 895 w 904"/>
              <a:gd name="T107" fmla="*/ 360 h 903"/>
              <a:gd name="T108" fmla="*/ 904 w 904"/>
              <a:gd name="T109" fmla="*/ 348 h 903"/>
              <a:gd name="T110" fmla="*/ 902 w 904"/>
              <a:gd name="T111" fmla="*/ 217 h 903"/>
              <a:gd name="T112" fmla="*/ 889 w 904"/>
              <a:gd name="T113" fmla="*/ 211 h 9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04" h="903">
                <a:moveTo>
                  <a:pt x="889" y="211"/>
                </a:moveTo>
                <a:lnTo>
                  <a:pt x="768" y="211"/>
                </a:lnTo>
                <a:lnTo>
                  <a:pt x="765" y="211"/>
                </a:lnTo>
                <a:lnTo>
                  <a:pt x="763" y="212"/>
                </a:lnTo>
                <a:lnTo>
                  <a:pt x="761" y="213"/>
                </a:lnTo>
                <a:lnTo>
                  <a:pt x="758" y="215"/>
                </a:lnTo>
                <a:lnTo>
                  <a:pt x="756" y="217"/>
                </a:lnTo>
                <a:lnTo>
                  <a:pt x="755" y="220"/>
                </a:lnTo>
                <a:lnTo>
                  <a:pt x="754" y="222"/>
                </a:lnTo>
                <a:lnTo>
                  <a:pt x="754" y="225"/>
                </a:lnTo>
                <a:lnTo>
                  <a:pt x="754" y="271"/>
                </a:lnTo>
                <a:lnTo>
                  <a:pt x="663" y="271"/>
                </a:lnTo>
                <a:lnTo>
                  <a:pt x="627" y="272"/>
                </a:lnTo>
                <a:lnTo>
                  <a:pt x="593" y="275"/>
                </a:lnTo>
                <a:lnTo>
                  <a:pt x="576" y="277"/>
                </a:lnTo>
                <a:lnTo>
                  <a:pt x="561" y="281"/>
                </a:lnTo>
                <a:lnTo>
                  <a:pt x="545" y="284"/>
                </a:lnTo>
                <a:lnTo>
                  <a:pt x="529" y="287"/>
                </a:lnTo>
                <a:lnTo>
                  <a:pt x="513" y="292"/>
                </a:lnTo>
                <a:lnTo>
                  <a:pt x="498" y="298"/>
                </a:lnTo>
                <a:lnTo>
                  <a:pt x="484" y="302"/>
                </a:lnTo>
                <a:lnTo>
                  <a:pt x="470" y="309"/>
                </a:lnTo>
                <a:lnTo>
                  <a:pt x="457" y="315"/>
                </a:lnTo>
                <a:lnTo>
                  <a:pt x="443" y="323"/>
                </a:lnTo>
                <a:lnTo>
                  <a:pt x="431" y="329"/>
                </a:lnTo>
                <a:lnTo>
                  <a:pt x="418" y="337"/>
                </a:lnTo>
                <a:lnTo>
                  <a:pt x="415" y="328"/>
                </a:lnTo>
                <a:lnTo>
                  <a:pt x="409" y="319"/>
                </a:lnTo>
                <a:lnTo>
                  <a:pt x="565" y="163"/>
                </a:lnTo>
                <a:lnTo>
                  <a:pt x="578" y="170"/>
                </a:lnTo>
                <a:lnTo>
                  <a:pt x="590" y="176"/>
                </a:lnTo>
                <a:lnTo>
                  <a:pt x="597" y="178"/>
                </a:lnTo>
                <a:lnTo>
                  <a:pt x="604" y="179"/>
                </a:lnTo>
                <a:lnTo>
                  <a:pt x="610" y="180"/>
                </a:lnTo>
                <a:lnTo>
                  <a:pt x="618" y="180"/>
                </a:lnTo>
                <a:lnTo>
                  <a:pt x="627" y="180"/>
                </a:lnTo>
                <a:lnTo>
                  <a:pt x="636" y="178"/>
                </a:lnTo>
                <a:lnTo>
                  <a:pt x="644" y="176"/>
                </a:lnTo>
                <a:lnTo>
                  <a:pt x="653" y="173"/>
                </a:lnTo>
                <a:lnTo>
                  <a:pt x="661" y="169"/>
                </a:lnTo>
                <a:lnTo>
                  <a:pt x="668" y="164"/>
                </a:lnTo>
                <a:lnTo>
                  <a:pt x="676" y="160"/>
                </a:lnTo>
                <a:lnTo>
                  <a:pt x="681" y="154"/>
                </a:lnTo>
                <a:lnTo>
                  <a:pt x="687" y="147"/>
                </a:lnTo>
                <a:lnTo>
                  <a:pt x="693" y="141"/>
                </a:lnTo>
                <a:lnTo>
                  <a:pt x="697" y="133"/>
                </a:lnTo>
                <a:lnTo>
                  <a:pt x="701" y="125"/>
                </a:lnTo>
                <a:lnTo>
                  <a:pt x="704" y="117"/>
                </a:lnTo>
                <a:lnTo>
                  <a:pt x="706" y="108"/>
                </a:lnTo>
                <a:lnTo>
                  <a:pt x="707" y="99"/>
                </a:lnTo>
                <a:lnTo>
                  <a:pt x="709" y="90"/>
                </a:lnTo>
                <a:lnTo>
                  <a:pt x="707" y="81"/>
                </a:lnTo>
                <a:lnTo>
                  <a:pt x="706" y="72"/>
                </a:lnTo>
                <a:lnTo>
                  <a:pt x="704" y="63"/>
                </a:lnTo>
                <a:lnTo>
                  <a:pt x="701" y="55"/>
                </a:lnTo>
                <a:lnTo>
                  <a:pt x="697" y="47"/>
                </a:lnTo>
                <a:lnTo>
                  <a:pt x="693" y="39"/>
                </a:lnTo>
                <a:lnTo>
                  <a:pt x="687" y="32"/>
                </a:lnTo>
                <a:lnTo>
                  <a:pt x="681" y="25"/>
                </a:lnTo>
                <a:lnTo>
                  <a:pt x="676" y="20"/>
                </a:lnTo>
                <a:lnTo>
                  <a:pt x="668" y="15"/>
                </a:lnTo>
                <a:lnTo>
                  <a:pt x="661" y="11"/>
                </a:lnTo>
                <a:lnTo>
                  <a:pt x="653" y="6"/>
                </a:lnTo>
                <a:lnTo>
                  <a:pt x="644" y="4"/>
                </a:lnTo>
                <a:lnTo>
                  <a:pt x="636" y="2"/>
                </a:lnTo>
                <a:lnTo>
                  <a:pt x="627" y="0"/>
                </a:lnTo>
                <a:lnTo>
                  <a:pt x="618" y="0"/>
                </a:lnTo>
                <a:lnTo>
                  <a:pt x="609" y="0"/>
                </a:lnTo>
                <a:lnTo>
                  <a:pt x="600" y="2"/>
                </a:lnTo>
                <a:lnTo>
                  <a:pt x="591" y="4"/>
                </a:lnTo>
                <a:lnTo>
                  <a:pt x="583" y="6"/>
                </a:lnTo>
                <a:lnTo>
                  <a:pt x="575" y="11"/>
                </a:lnTo>
                <a:lnTo>
                  <a:pt x="567" y="15"/>
                </a:lnTo>
                <a:lnTo>
                  <a:pt x="561" y="20"/>
                </a:lnTo>
                <a:lnTo>
                  <a:pt x="554" y="25"/>
                </a:lnTo>
                <a:lnTo>
                  <a:pt x="548" y="32"/>
                </a:lnTo>
                <a:lnTo>
                  <a:pt x="543" y="39"/>
                </a:lnTo>
                <a:lnTo>
                  <a:pt x="538" y="47"/>
                </a:lnTo>
                <a:lnTo>
                  <a:pt x="535" y="55"/>
                </a:lnTo>
                <a:lnTo>
                  <a:pt x="531" y="63"/>
                </a:lnTo>
                <a:lnTo>
                  <a:pt x="529" y="72"/>
                </a:lnTo>
                <a:lnTo>
                  <a:pt x="528" y="81"/>
                </a:lnTo>
                <a:lnTo>
                  <a:pt x="528" y="90"/>
                </a:lnTo>
                <a:lnTo>
                  <a:pt x="529" y="105"/>
                </a:lnTo>
                <a:lnTo>
                  <a:pt x="532" y="118"/>
                </a:lnTo>
                <a:lnTo>
                  <a:pt x="537" y="131"/>
                </a:lnTo>
                <a:lnTo>
                  <a:pt x="545" y="142"/>
                </a:lnTo>
                <a:lnTo>
                  <a:pt x="388" y="298"/>
                </a:lnTo>
                <a:lnTo>
                  <a:pt x="379" y="293"/>
                </a:lnTo>
                <a:lnTo>
                  <a:pt x="369" y="289"/>
                </a:lnTo>
                <a:lnTo>
                  <a:pt x="358" y="286"/>
                </a:lnTo>
                <a:lnTo>
                  <a:pt x="347" y="285"/>
                </a:lnTo>
                <a:lnTo>
                  <a:pt x="339" y="286"/>
                </a:lnTo>
                <a:lnTo>
                  <a:pt x="331" y="287"/>
                </a:lnTo>
                <a:lnTo>
                  <a:pt x="325" y="289"/>
                </a:lnTo>
                <a:lnTo>
                  <a:pt x="318" y="292"/>
                </a:lnTo>
                <a:lnTo>
                  <a:pt x="311" y="294"/>
                </a:lnTo>
                <a:lnTo>
                  <a:pt x="304" y="299"/>
                </a:lnTo>
                <a:lnTo>
                  <a:pt x="299" y="303"/>
                </a:lnTo>
                <a:lnTo>
                  <a:pt x="294" y="308"/>
                </a:lnTo>
                <a:lnTo>
                  <a:pt x="288" y="313"/>
                </a:lnTo>
                <a:lnTo>
                  <a:pt x="284" y="319"/>
                </a:lnTo>
                <a:lnTo>
                  <a:pt x="281" y="325"/>
                </a:lnTo>
                <a:lnTo>
                  <a:pt x="277" y="332"/>
                </a:lnTo>
                <a:lnTo>
                  <a:pt x="275" y="338"/>
                </a:lnTo>
                <a:lnTo>
                  <a:pt x="273" y="346"/>
                </a:lnTo>
                <a:lnTo>
                  <a:pt x="271" y="353"/>
                </a:lnTo>
                <a:lnTo>
                  <a:pt x="271" y="361"/>
                </a:lnTo>
                <a:lnTo>
                  <a:pt x="273" y="372"/>
                </a:lnTo>
                <a:lnTo>
                  <a:pt x="275" y="383"/>
                </a:lnTo>
                <a:lnTo>
                  <a:pt x="278" y="393"/>
                </a:lnTo>
                <a:lnTo>
                  <a:pt x="284" y="403"/>
                </a:lnTo>
                <a:lnTo>
                  <a:pt x="134" y="553"/>
                </a:lnTo>
                <a:lnTo>
                  <a:pt x="124" y="547"/>
                </a:lnTo>
                <a:lnTo>
                  <a:pt x="113" y="545"/>
                </a:lnTo>
                <a:lnTo>
                  <a:pt x="102" y="543"/>
                </a:lnTo>
                <a:lnTo>
                  <a:pt x="91" y="542"/>
                </a:lnTo>
                <a:lnTo>
                  <a:pt x="82" y="542"/>
                </a:lnTo>
                <a:lnTo>
                  <a:pt x="73" y="544"/>
                </a:lnTo>
                <a:lnTo>
                  <a:pt x="64" y="546"/>
                </a:lnTo>
                <a:lnTo>
                  <a:pt x="56" y="548"/>
                </a:lnTo>
                <a:lnTo>
                  <a:pt x="48" y="553"/>
                </a:lnTo>
                <a:lnTo>
                  <a:pt x="40" y="557"/>
                </a:lnTo>
                <a:lnTo>
                  <a:pt x="33" y="562"/>
                </a:lnTo>
                <a:lnTo>
                  <a:pt x="26" y="568"/>
                </a:lnTo>
                <a:lnTo>
                  <a:pt x="21" y="574"/>
                </a:lnTo>
                <a:lnTo>
                  <a:pt x="16" y="581"/>
                </a:lnTo>
                <a:lnTo>
                  <a:pt x="12" y="589"/>
                </a:lnTo>
                <a:lnTo>
                  <a:pt x="7" y="597"/>
                </a:lnTo>
                <a:lnTo>
                  <a:pt x="5" y="605"/>
                </a:lnTo>
                <a:lnTo>
                  <a:pt x="3" y="614"/>
                </a:lnTo>
                <a:lnTo>
                  <a:pt x="0" y="623"/>
                </a:lnTo>
                <a:lnTo>
                  <a:pt x="0" y="632"/>
                </a:lnTo>
                <a:lnTo>
                  <a:pt x="0" y="641"/>
                </a:lnTo>
                <a:lnTo>
                  <a:pt x="3" y="650"/>
                </a:lnTo>
                <a:lnTo>
                  <a:pt x="5" y="659"/>
                </a:lnTo>
                <a:lnTo>
                  <a:pt x="7" y="667"/>
                </a:lnTo>
                <a:lnTo>
                  <a:pt x="12" y="675"/>
                </a:lnTo>
                <a:lnTo>
                  <a:pt x="16" y="683"/>
                </a:lnTo>
                <a:lnTo>
                  <a:pt x="21" y="690"/>
                </a:lnTo>
                <a:lnTo>
                  <a:pt x="26" y="696"/>
                </a:lnTo>
                <a:lnTo>
                  <a:pt x="33" y="702"/>
                </a:lnTo>
                <a:lnTo>
                  <a:pt x="40" y="706"/>
                </a:lnTo>
                <a:lnTo>
                  <a:pt x="48" y="711"/>
                </a:lnTo>
                <a:lnTo>
                  <a:pt x="56" y="716"/>
                </a:lnTo>
                <a:lnTo>
                  <a:pt x="64" y="718"/>
                </a:lnTo>
                <a:lnTo>
                  <a:pt x="73" y="720"/>
                </a:lnTo>
                <a:lnTo>
                  <a:pt x="82" y="722"/>
                </a:lnTo>
                <a:lnTo>
                  <a:pt x="91" y="722"/>
                </a:lnTo>
                <a:lnTo>
                  <a:pt x="100" y="722"/>
                </a:lnTo>
                <a:lnTo>
                  <a:pt x="109" y="720"/>
                </a:lnTo>
                <a:lnTo>
                  <a:pt x="118" y="718"/>
                </a:lnTo>
                <a:lnTo>
                  <a:pt x="126" y="716"/>
                </a:lnTo>
                <a:lnTo>
                  <a:pt x="134" y="711"/>
                </a:lnTo>
                <a:lnTo>
                  <a:pt x="142" y="706"/>
                </a:lnTo>
                <a:lnTo>
                  <a:pt x="148" y="702"/>
                </a:lnTo>
                <a:lnTo>
                  <a:pt x="155" y="696"/>
                </a:lnTo>
                <a:lnTo>
                  <a:pt x="161" y="690"/>
                </a:lnTo>
                <a:lnTo>
                  <a:pt x="165" y="683"/>
                </a:lnTo>
                <a:lnTo>
                  <a:pt x="170" y="675"/>
                </a:lnTo>
                <a:lnTo>
                  <a:pt x="174" y="667"/>
                </a:lnTo>
                <a:lnTo>
                  <a:pt x="177" y="659"/>
                </a:lnTo>
                <a:lnTo>
                  <a:pt x="179" y="650"/>
                </a:lnTo>
                <a:lnTo>
                  <a:pt x="181" y="641"/>
                </a:lnTo>
                <a:lnTo>
                  <a:pt x="181" y="632"/>
                </a:lnTo>
                <a:lnTo>
                  <a:pt x="181" y="623"/>
                </a:lnTo>
                <a:lnTo>
                  <a:pt x="180" y="615"/>
                </a:lnTo>
                <a:lnTo>
                  <a:pt x="178" y="607"/>
                </a:lnTo>
                <a:lnTo>
                  <a:pt x="174" y="599"/>
                </a:lnTo>
                <a:lnTo>
                  <a:pt x="171" y="591"/>
                </a:lnTo>
                <a:lnTo>
                  <a:pt x="168" y="585"/>
                </a:lnTo>
                <a:lnTo>
                  <a:pt x="163" y="578"/>
                </a:lnTo>
                <a:lnTo>
                  <a:pt x="157" y="571"/>
                </a:lnTo>
                <a:lnTo>
                  <a:pt x="305" y="424"/>
                </a:lnTo>
                <a:lnTo>
                  <a:pt x="316" y="430"/>
                </a:lnTo>
                <a:lnTo>
                  <a:pt x="328" y="433"/>
                </a:lnTo>
                <a:lnTo>
                  <a:pt x="314" y="457"/>
                </a:lnTo>
                <a:lnTo>
                  <a:pt x="303" y="483"/>
                </a:lnTo>
                <a:lnTo>
                  <a:pt x="294" y="510"/>
                </a:lnTo>
                <a:lnTo>
                  <a:pt x="286" y="538"/>
                </a:lnTo>
                <a:lnTo>
                  <a:pt x="279" y="568"/>
                </a:lnTo>
                <a:lnTo>
                  <a:pt x="275" y="598"/>
                </a:lnTo>
                <a:lnTo>
                  <a:pt x="273" y="630"/>
                </a:lnTo>
                <a:lnTo>
                  <a:pt x="271" y="662"/>
                </a:lnTo>
                <a:lnTo>
                  <a:pt x="271" y="753"/>
                </a:lnTo>
                <a:lnTo>
                  <a:pt x="226" y="753"/>
                </a:lnTo>
                <a:lnTo>
                  <a:pt x="223" y="753"/>
                </a:lnTo>
                <a:lnTo>
                  <a:pt x="221" y="754"/>
                </a:lnTo>
                <a:lnTo>
                  <a:pt x="218" y="755"/>
                </a:lnTo>
                <a:lnTo>
                  <a:pt x="216" y="757"/>
                </a:lnTo>
                <a:lnTo>
                  <a:pt x="214" y="760"/>
                </a:lnTo>
                <a:lnTo>
                  <a:pt x="213" y="762"/>
                </a:lnTo>
                <a:lnTo>
                  <a:pt x="212" y="764"/>
                </a:lnTo>
                <a:lnTo>
                  <a:pt x="212" y="767"/>
                </a:lnTo>
                <a:lnTo>
                  <a:pt x="212" y="888"/>
                </a:lnTo>
                <a:lnTo>
                  <a:pt x="212" y="891"/>
                </a:lnTo>
                <a:lnTo>
                  <a:pt x="213" y="894"/>
                </a:lnTo>
                <a:lnTo>
                  <a:pt x="214" y="896"/>
                </a:lnTo>
                <a:lnTo>
                  <a:pt x="216" y="898"/>
                </a:lnTo>
                <a:lnTo>
                  <a:pt x="218" y="901"/>
                </a:lnTo>
                <a:lnTo>
                  <a:pt x="221" y="902"/>
                </a:lnTo>
                <a:lnTo>
                  <a:pt x="223" y="903"/>
                </a:lnTo>
                <a:lnTo>
                  <a:pt x="226" y="903"/>
                </a:lnTo>
                <a:lnTo>
                  <a:pt x="347" y="903"/>
                </a:lnTo>
                <a:lnTo>
                  <a:pt x="349" y="903"/>
                </a:lnTo>
                <a:lnTo>
                  <a:pt x="353" y="902"/>
                </a:lnTo>
                <a:lnTo>
                  <a:pt x="355" y="901"/>
                </a:lnTo>
                <a:lnTo>
                  <a:pt x="357" y="898"/>
                </a:lnTo>
                <a:lnTo>
                  <a:pt x="360" y="896"/>
                </a:lnTo>
                <a:lnTo>
                  <a:pt x="361" y="894"/>
                </a:lnTo>
                <a:lnTo>
                  <a:pt x="362" y="891"/>
                </a:lnTo>
                <a:lnTo>
                  <a:pt x="362" y="888"/>
                </a:lnTo>
                <a:lnTo>
                  <a:pt x="362" y="767"/>
                </a:lnTo>
                <a:lnTo>
                  <a:pt x="362" y="764"/>
                </a:lnTo>
                <a:lnTo>
                  <a:pt x="361" y="762"/>
                </a:lnTo>
                <a:lnTo>
                  <a:pt x="360" y="760"/>
                </a:lnTo>
                <a:lnTo>
                  <a:pt x="357" y="757"/>
                </a:lnTo>
                <a:lnTo>
                  <a:pt x="355" y="755"/>
                </a:lnTo>
                <a:lnTo>
                  <a:pt x="353" y="754"/>
                </a:lnTo>
                <a:lnTo>
                  <a:pt x="349" y="753"/>
                </a:lnTo>
                <a:lnTo>
                  <a:pt x="347" y="753"/>
                </a:lnTo>
                <a:lnTo>
                  <a:pt x="302" y="753"/>
                </a:lnTo>
                <a:lnTo>
                  <a:pt x="302" y="662"/>
                </a:lnTo>
                <a:lnTo>
                  <a:pt x="303" y="629"/>
                </a:lnTo>
                <a:lnTo>
                  <a:pt x="305" y="597"/>
                </a:lnTo>
                <a:lnTo>
                  <a:pt x="310" y="566"/>
                </a:lnTo>
                <a:lnTo>
                  <a:pt x="317" y="537"/>
                </a:lnTo>
                <a:lnTo>
                  <a:pt x="326" y="509"/>
                </a:lnTo>
                <a:lnTo>
                  <a:pt x="336" y="482"/>
                </a:lnTo>
                <a:lnTo>
                  <a:pt x="343" y="469"/>
                </a:lnTo>
                <a:lnTo>
                  <a:pt x="348" y="457"/>
                </a:lnTo>
                <a:lnTo>
                  <a:pt x="355" y="446"/>
                </a:lnTo>
                <a:lnTo>
                  <a:pt x="363" y="434"/>
                </a:lnTo>
                <a:lnTo>
                  <a:pt x="373" y="431"/>
                </a:lnTo>
                <a:lnTo>
                  <a:pt x="383" y="426"/>
                </a:lnTo>
                <a:lnTo>
                  <a:pt x="393" y="420"/>
                </a:lnTo>
                <a:lnTo>
                  <a:pt x="401" y="413"/>
                </a:lnTo>
                <a:lnTo>
                  <a:pt x="408" y="404"/>
                </a:lnTo>
                <a:lnTo>
                  <a:pt x="414" y="395"/>
                </a:lnTo>
                <a:lnTo>
                  <a:pt x="418" y="383"/>
                </a:lnTo>
                <a:lnTo>
                  <a:pt x="421" y="372"/>
                </a:lnTo>
                <a:lnTo>
                  <a:pt x="433" y="364"/>
                </a:lnTo>
                <a:lnTo>
                  <a:pt x="445" y="356"/>
                </a:lnTo>
                <a:lnTo>
                  <a:pt x="458" y="348"/>
                </a:lnTo>
                <a:lnTo>
                  <a:pt x="471" y="342"/>
                </a:lnTo>
                <a:lnTo>
                  <a:pt x="485" y="335"/>
                </a:lnTo>
                <a:lnTo>
                  <a:pt x="498" y="329"/>
                </a:lnTo>
                <a:lnTo>
                  <a:pt x="513" y="324"/>
                </a:lnTo>
                <a:lnTo>
                  <a:pt x="529" y="319"/>
                </a:lnTo>
                <a:lnTo>
                  <a:pt x="544" y="315"/>
                </a:lnTo>
                <a:lnTo>
                  <a:pt x="559" y="311"/>
                </a:lnTo>
                <a:lnTo>
                  <a:pt x="576" y="308"/>
                </a:lnTo>
                <a:lnTo>
                  <a:pt x="593" y="306"/>
                </a:lnTo>
                <a:lnTo>
                  <a:pt x="610" y="303"/>
                </a:lnTo>
                <a:lnTo>
                  <a:pt x="627" y="302"/>
                </a:lnTo>
                <a:lnTo>
                  <a:pt x="645" y="301"/>
                </a:lnTo>
                <a:lnTo>
                  <a:pt x="663" y="301"/>
                </a:lnTo>
                <a:lnTo>
                  <a:pt x="754" y="301"/>
                </a:lnTo>
                <a:lnTo>
                  <a:pt x="754" y="346"/>
                </a:lnTo>
                <a:lnTo>
                  <a:pt x="754" y="348"/>
                </a:lnTo>
                <a:lnTo>
                  <a:pt x="755" y="352"/>
                </a:lnTo>
                <a:lnTo>
                  <a:pt x="756" y="354"/>
                </a:lnTo>
                <a:lnTo>
                  <a:pt x="758" y="356"/>
                </a:lnTo>
                <a:lnTo>
                  <a:pt x="761" y="359"/>
                </a:lnTo>
                <a:lnTo>
                  <a:pt x="763" y="360"/>
                </a:lnTo>
                <a:lnTo>
                  <a:pt x="765" y="361"/>
                </a:lnTo>
                <a:lnTo>
                  <a:pt x="768" y="361"/>
                </a:lnTo>
                <a:lnTo>
                  <a:pt x="889" y="361"/>
                </a:lnTo>
                <a:lnTo>
                  <a:pt x="892" y="361"/>
                </a:lnTo>
                <a:lnTo>
                  <a:pt x="895" y="360"/>
                </a:lnTo>
                <a:lnTo>
                  <a:pt x="897" y="359"/>
                </a:lnTo>
                <a:lnTo>
                  <a:pt x="899" y="356"/>
                </a:lnTo>
                <a:lnTo>
                  <a:pt x="902" y="354"/>
                </a:lnTo>
                <a:lnTo>
                  <a:pt x="903" y="352"/>
                </a:lnTo>
                <a:lnTo>
                  <a:pt x="904" y="348"/>
                </a:lnTo>
                <a:lnTo>
                  <a:pt x="904" y="346"/>
                </a:lnTo>
                <a:lnTo>
                  <a:pt x="904" y="225"/>
                </a:lnTo>
                <a:lnTo>
                  <a:pt x="904" y="222"/>
                </a:lnTo>
                <a:lnTo>
                  <a:pt x="903" y="220"/>
                </a:lnTo>
                <a:lnTo>
                  <a:pt x="902" y="217"/>
                </a:lnTo>
                <a:lnTo>
                  <a:pt x="899" y="215"/>
                </a:lnTo>
                <a:lnTo>
                  <a:pt x="897" y="213"/>
                </a:lnTo>
                <a:lnTo>
                  <a:pt x="895" y="212"/>
                </a:lnTo>
                <a:lnTo>
                  <a:pt x="892" y="211"/>
                </a:lnTo>
                <a:lnTo>
                  <a:pt x="889" y="21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36" name="Group 35" descr="Icon of human being and gear. ">
            <a:extLst>
              <a:ext uri="{FF2B5EF4-FFF2-40B4-BE49-F238E27FC236}">
                <a16:creationId xmlns:a16="http://schemas.microsoft.com/office/drawing/2014/main" id="{ECC5F635-1712-4572-A9EC-F94E2199DDBD}"/>
              </a:ext>
            </a:extLst>
          </p:cNvPr>
          <p:cNvGrpSpPr/>
          <p:nvPr/>
        </p:nvGrpSpPr>
        <p:grpSpPr>
          <a:xfrm>
            <a:off x="7133464" y="5355478"/>
            <a:ext cx="338073" cy="339996"/>
            <a:chOff x="6450013" y="5349875"/>
            <a:chExt cx="279399" cy="280988"/>
          </a:xfrm>
          <a:solidFill>
            <a:schemeClr val="bg1"/>
          </a:solidFill>
        </p:grpSpPr>
        <p:sp>
          <p:nvSpPr>
            <p:cNvPr id="37" name="Freeform 3673">
              <a:extLst>
                <a:ext uri="{FF2B5EF4-FFF2-40B4-BE49-F238E27FC236}">
                  <a16:creationId xmlns:a16="http://schemas.microsoft.com/office/drawing/2014/main" id="{D1391604-D4EC-48A8-AE57-EDF194392FB1}"/>
                </a:ext>
              </a:extLst>
            </p:cNvPr>
            <p:cNvSpPr>
              <a:spLocks/>
            </p:cNvSpPr>
            <p:nvPr/>
          </p:nvSpPr>
          <p:spPr bwMode="auto">
            <a:xfrm>
              <a:off x="6450013" y="5349875"/>
              <a:ext cx="182562" cy="238125"/>
            </a:xfrm>
            <a:custGeom>
              <a:avLst/>
              <a:gdLst>
                <a:gd name="T0" fmla="*/ 379 w 459"/>
                <a:gd name="T1" fmla="*/ 550 h 602"/>
                <a:gd name="T2" fmla="*/ 380 w 459"/>
                <a:gd name="T3" fmla="*/ 519 h 602"/>
                <a:gd name="T4" fmla="*/ 345 w 459"/>
                <a:gd name="T5" fmla="*/ 495 h 602"/>
                <a:gd name="T6" fmla="*/ 397 w 459"/>
                <a:gd name="T7" fmla="*/ 400 h 602"/>
                <a:gd name="T8" fmla="*/ 408 w 459"/>
                <a:gd name="T9" fmla="*/ 395 h 602"/>
                <a:gd name="T10" fmla="*/ 450 w 459"/>
                <a:gd name="T11" fmla="*/ 406 h 602"/>
                <a:gd name="T12" fmla="*/ 412 w 459"/>
                <a:gd name="T13" fmla="*/ 384 h 602"/>
                <a:gd name="T14" fmla="*/ 376 w 459"/>
                <a:gd name="T15" fmla="*/ 370 h 602"/>
                <a:gd name="T16" fmla="*/ 361 w 459"/>
                <a:gd name="T17" fmla="*/ 307 h 602"/>
                <a:gd name="T18" fmla="*/ 379 w 459"/>
                <a:gd name="T19" fmla="*/ 288 h 602"/>
                <a:gd name="T20" fmla="*/ 397 w 459"/>
                <a:gd name="T21" fmla="*/ 252 h 602"/>
                <a:gd name="T22" fmla="*/ 406 w 459"/>
                <a:gd name="T23" fmla="*/ 214 h 602"/>
                <a:gd name="T24" fmla="*/ 415 w 459"/>
                <a:gd name="T25" fmla="*/ 202 h 602"/>
                <a:gd name="T26" fmla="*/ 420 w 459"/>
                <a:gd name="T27" fmla="*/ 183 h 602"/>
                <a:gd name="T28" fmla="*/ 416 w 459"/>
                <a:gd name="T29" fmla="*/ 152 h 602"/>
                <a:gd name="T30" fmla="*/ 412 w 459"/>
                <a:gd name="T31" fmla="*/ 121 h 602"/>
                <a:gd name="T32" fmla="*/ 420 w 459"/>
                <a:gd name="T33" fmla="*/ 78 h 602"/>
                <a:gd name="T34" fmla="*/ 415 w 459"/>
                <a:gd name="T35" fmla="*/ 45 h 602"/>
                <a:gd name="T36" fmla="*/ 403 w 459"/>
                <a:gd name="T37" fmla="*/ 27 h 602"/>
                <a:gd name="T38" fmla="*/ 382 w 459"/>
                <a:gd name="T39" fmla="*/ 15 h 602"/>
                <a:gd name="T40" fmla="*/ 341 w 459"/>
                <a:gd name="T41" fmla="*/ 3 h 602"/>
                <a:gd name="T42" fmla="*/ 291 w 459"/>
                <a:gd name="T43" fmla="*/ 0 h 602"/>
                <a:gd name="T44" fmla="*/ 245 w 459"/>
                <a:gd name="T45" fmla="*/ 9 h 602"/>
                <a:gd name="T46" fmla="*/ 213 w 459"/>
                <a:gd name="T47" fmla="*/ 27 h 602"/>
                <a:gd name="T48" fmla="*/ 201 w 459"/>
                <a:gd name="T49" fmla="*/ 42 h 602"/>
                <a:gd name="T50" fmla="*/ 181 w 459"/>
                <a:gd name="T51" fmla="*/ 44 h 602"/>
                <a:gd name="T52" fmla="*/ 163 w 459"/>
                <a:gd name="T53" fmla="*/ 56 h 602"/>
                <a:gd name="T54" fmla="*/ 155 w 459"/>
                <a:gd name="T55" fmla="*/ 87 h 602"/>
                <a:gd name="T56" fmla="*/ 164 w 459"/>
                <a:gd name="T57" fmla="*/ 138 h 602"/>
                <a:gd name="T58" fmla="*/ 159 w 459"/>
                <a:gd name="T59" fmla="*/ 144 h 602"/>
                <a:gd name="T60" fmla="*/ 150 w 459"/>
                <a:gd name="T61" fmla="*/ 162 h 602"/>
                <a:gd name="T62" fmla="*/ 149 w 459"/>
                <a:gd name="T63" fmla="*/ 184 h 602"/>
                <a:gd name="T64" fmla="*/ 154 w 459"/>
                <a:gd name="T65" fmla="*/ 201 h 602"/>
                <a:gd name="T66" fmla="*/ 163 w 459"/>
                <a:gd name="T67" fmla="*/ 214 h 602"/>
                <a:gd name="T68" fmla="*/ 169 w 459"/>
                <a:gd name="T69" fmla="*/ 237 h 602"/>
                <a:gd name="T70" fmla="*/ 179 w 459"/>
                <a:gd name="T71" fmla="*/ 271 h 602"/>
                <a:gd name="T72" fmla="*/ 203 w 459"/>
                <a:gd name="T73" fmla="*/ 306 h 602"/>
                <a:gd name="T74" fmla="*/ 215 w 459"/>
                <a:gd name="T75" fmla="*/ 364 h 602"/>
                <a:gd name="T76" fmla="*/ 171 w 459"/>
                <a:gd name="T77" fmla="*/ 381 h 602"/>
                <a:gd name="T78" fmla="*/ 106 w 459"/>
                <a:gd name="T79" fmla="*/ 401 h 602"/>
                <a:gd name="T80" fmla="*/ 46 w 459"/>
                <a:gd name="T81" fmla="*/ 428 h 602"/>
                <a:gd name="T82" fmla="*/ 22 w 459"/>
                <a:gd name="T83" fmla="*/ 449 h 602"/>
                <a:gd name="T84" fmla="*/ 10 w 459"/>
                <a:gd name="T85" fmla="*/ 479 h 602"/>
                <a:gd name="T86" fmla="*/ 2 w 459"/>
                <a:gd name="T87" fmla="*/ 540 h 602"/>
                <a:gd name="T88" fmla="*/ 1 w 459"/>
                <a:gd name="T89" fmla="*/ 594 h 602"/>
                <a:gd name="T90" fmla="*/ 11 w 459"/>
                <a:gd name="T91" fmla="*/ 602 h 602"/>
                <a:gd name="T92" fmla="*/ 345 w 459"/>
                <a:gd name="T93" fmla="*/ 589 h 602"/>
                <a:gd name="T94" fmla="*/ 352 w 459"/>
                <a:gd name="T95" fmla="*/ 577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59" h="602">
                  <a:moveTo>
                    <a:pt x="352" y="577"/>
                  </a:moveTo>
                  <a:lnTo>
                    <a:pt x="380" y="560"/>
                  </a:lnTo>
                  <a:lnTo>
                    <a:pt x="379" y="550"/>
                  </a:lnTo>
                  <a:lnTo>
                    <a:pt x="379" y="540"/>
                  </a:lnTo>
                  <a:lnTo>
                    <a:pt x="379" y="530"/>
                  </a:lnTo>
                  <a:lnTo>
                    <a:pt x="380" y="519"/>
                  </a:lnTo>
                  <a:lnTo>
                    <a:pt x="352" y="503"/>
                  </a:lnTo>
                  <a:lnTo>
                    <a:pt x="348" y="499"/>
                  </a:lnTo>
                  <a:lnTo>
                    <a:pt x="345" y="495"/>
                  </a:lnTo>
                  <a:lnTo>
                    <a:pt x="345" y="490"/>
                  </a:lnTo>
                  <a:lnTo>
                    <a:pt x="346" y="486"/>
                  </a:lnTo>
                  <a:lnTo>
                    <a:pt x="397" y="400"/>
                  </a:lnTo>
                  <a:lnTo>
                    <a:pt x="399" y="397"/>
                  </a:lnTo>
                  <a:lnTo>
                    <a:pt x="403" y="395"/>
                  </a:lnTo>
                  <a:lnTo>
                    <a:pt x="408" y="395"/>
                  </a:lnTo>
                  <a:lnTo>
                    <a:pt x="413" y="396"/>
                  </a:lnTo>
                  <a:lnTo>
                    <a:pt x="441" y="413"/>
                  </a:lnTo>
                  <a:lnTo>
                    <a:pt x="450" y="406"/>
                  </a:lnTo>
                  <a:lnTo>
                    <a:pt x="459" y="401"/>
                  </a:lnTo>
                  <a:lnTo>
                    <a:pt x="424" y="388"/>
                  </a:lnTo>
                  <a:lnTo>
                    <a:pt x="412" y="384"/>
                  </a:lnTo>
                  <a:lnTo>
                    <a:pt x="400" y="379"/>
                  </a:lnTo>
                  <a:lnTo>
                    <a:pt x="389" y="375"/>
                  </a:lnTo>
                  <a:lnTo>
                    <a:pt x="376" y="370"/>
                  </a:lnTo>
                  <a:lnTo>
                    <a:pt x="368" y="368"/>
                  </a:lnTo>
                  <a:lnTo>
                    <a:pt x="361" y="364"/>
                  </a:lnTo>
                  <a:lnTo>
                    <a:pt x="361" y="307"/>
                  </a:lnTo>
                  <a:lnTo>
                    <a:pt x="366" y="302"/>
                  </a:lnTo>
                  <a:lnTo>
                    <a:pt x="372" y="297"/>
                  </a:lnTo>
                  <a:lnTo>
                    <a:pt x="379" y="288"/>
                  </a:lnTo>
                  <a:lnTo>
                    <a:pt x="385" y="279"/>
                  </a:lnTo>
                  <a:lnTo>
                    <a:pt x="391" y="266"/>
                  </a:lnTo>
                  <a:lnTo>
                    <a:pt x="397" y="252"/>
                  </a:lnTo>
                  <a:lnTo>
                    <a:pt x="400" y="235"/>
                  </a:lnTo>
                  <a:lnTo>
                    <a:pt x="402" y="216"/>
                  </a:lnTo>
                  <a:lnTo>
                    <a:pt x="406" y="214"/>
                  </a:lnTo>
                  <a:lnTo>
                    <a:pt x="409" y="211"/>
                  </a:lnTo>
                  <a:lnTo>
                    <a:pt x="412" y="207"/>
                  </a:lnTo>
                  <a:lnTo>
                    <a:pt x="415" y="202"/>
                  </a:lnTo>
                  <a:lnTo>
                    <a:pt x="417" y="197"/>
                  </a:lnTo>
                  <a:lnTo>
                    <a:pt x="418" y="191"/>
                  </a:lnTo>
                  <a:lnTo>
                    <a:pt x="420" y="183"/>
                  </a:lnTo>
                  <a:lnTo>
                    <a:pt x="420" y="175"/>
                  </a:lnTo>
                  <a:lnTo>
                    <a:pt x="420" y="164"/>
                  </a:lnTo>
                  <a:lnTo>
                    <a:pt x="416" y="152"/>
                  </a:lnTo>
                  <a:lnTo>
                    <a:pt x="412" y="144"/>
                  </a:lnTo>
                  <a:lnTo>
                    <a:pt x="406" y="137"/>
                  </a:lnTo>
                  <a:lnTo>
                    <a:pt x="412" y="121"/>
                  </a:lnTo>
                  <a:lnTo>
                    <a:pt x="417" y="101"/>
                  </a:lnTo>
                  <a:lnTo>
                    <a:pt x="420" y="89"/>
                  </a:lnTo>
                  <a:lnTo>
                    <a:pt x="420" y="78"/>
                  </a:lnTo>
                  <a:lnTo>
                    <a:pt x="420" y="65"/>
                  </a:lnTo>
                  <a:lnTo>
                    <a:pt x="417" y="53"/>
                  </a:lnTo>
                  <a:lnTo>
                    <a:pt x="415" y="45"/>
                  </a:lnTo>
                  <a:lnTo>
                    <a:pt x="412" y="39"/>
                  </a:lnTo>
                  <a:lnTo>
                    <a:pt x="407" y="34"/>
                  </a:lnTo>
                  <a:lnTo>
                    <a:pt x="403" y="27"/>
                  </a:lnTo>
                  <a:lnTo>
                    <a:pt x="397" y="24"/>
                  </a:lnTo>
                  <a:lnTo>
                    <a:pt x="390" y="18"/>
                  </a:lnTo>
                  <a:lnTo>
                    <a:pt x="382" y="15"/>
                  </a:lnTo>
                  <a:lnTo>
                    <a:pt x="376" y="12"/>
                  </a:lnTo>
                  <a:lnTo>
                    <a:pt x="359" y="7"/>
                  </a:lnTo>
                  <a:lnTo>
                    <a:pt x="341" y="3"/>
                  </a:lnTo>
                  <a:lnTo>
                    <a:pt x="325" y="0"/>
                  </a:lnTo>
                  <a:lnTo>
                    <a:pt x="307" y="0"/>
                  </a:lnTo>
                  <a:lnTo>
                    <a:pt x="291" y="0"/>
                  </a:lnTo>
                  <a:lnTo>
                    <a:pt x="276" y="2"/>
                  </a:lnTo>
                  <a:lnTo>
                    <a:pt x="260" y="6"/>
                  </a:lnTo>
                  <a:lnTo>
                    <a:pt x="245" y="9"/>
                  </a:lnTo>
                  <a:lnTo>
                    <a:pt x="231" y="16"/>
                  </a:lnTo>
                  <a:lnTo>
                    <a:pt x="218" y="22"/>
                  </a:lnTo>
                  <a:lnTo>
                    <a:pt x="213" y="27"/>
                  </a:lnTo>
                  <a:lnTo>
                    <a:pt x="209" y="31"/>
                  </a:lnTo>
                  <a:lnTo>
                    <a:pt x="204" y="36"/>
                  </a:lnTo>
                  <a:lnTo>
                    <a:pt x="201" y="42"/>
                  </a:lnTo>
                  <a:lnTo>
                    <a:pt x="194" y="42"/>
                  </a:lnTo>
                  <a:lnTo>
                    <a:pt x="187" y="43"/>
                  </a:lnTo>
                  <a:lnTo>
                    <a:pt x="181" y="44"/>
                  </a:lnTo>
                  <a:lnTo>
                    <a:pt x="176" y="45"/>
                  </a:lnTo>
                  <a:lnTo>
                    <a:pt x="168" y="51"/>
                  </a:lnTo>
                  <a:lnTo>
                    <a:pt x="163" y="56"/>
                  </a:lnTo>
                  <a:lnTo>
                    <a:pt x="158" y="65"/>
                  </a:lnTo>
                  <a:lnTo>
                    <a:pt x="155" y="75"/>
                  </a:lnTo>
                  <a:lnTo>
                    <a:pt x="155" y="87"/>
                  </a:lnTo>
                  <a:lnTo>
                    <a:pt x="155" y="98"/>
                  </a:lnTo>
                  <a:lnTo>
                    <a:pt x="159" y="120"/>
                  </a:lnTo>
                  <a:lnTo>
                    <a:pt x="164" y="138"/>
                  </a:lnTo>
                  <a:lnTo>
                    <a:pt x="164" y="139"/>
                  </a:lnTo>
                  <a:lnTo>
                    <a:pt x="164" y="139"/>
                  </a:lnTo>
                  <a:lnTo>
                    <a:pt x="159" y="144"/>
                  </a:lnTo>
                  <a:lnTo>
                    <a:pt x="154" y="151"/>
                  </a:lnTo>
                  <a:lnTo>
                    <a:pt x="151" y="156"/>
                  </a:lnTo>
                  <a:lnTo>
                    <a:pt x="150" y="162"/>
                  </a:lnTo>
                  <a:lnTo>
                    <a:pt x="149" y="170"/>
                  </a:lnTo>
                  <a:lnTo>
                    <a:pt x="149" y="176"/>
                  </a:lnTo>
                  <a:lnTo>
                    <a:pt x="149" y="184"/>
                  </a:lnTo>
                  <a:lnTo>
                    <a:pt x="150" y="191"/>
                  </a:lnTo>
                  <a:lnTo>
                    <a:pt x="151" y="196"/>
                  </a:lnTo>
                  <a:lnTo>
                    <a:pt x="154" y="201"/>
                  </a:lnTo>
                  <a:lnTo>
                    <a:pt x="156" y="206"/>
                  </a:lnTo>
                  <a:lnTo>
                    <a:pt x="159" y="210"/>
                  </a:lnTo>
                  <a:lnTo>
                    <a:pt x="163" y="214"/>
                  </a:lnTo>
                  <a:lnTo>
                    <a:pt x="167" y="216"/>
                  </a:lnTo>
                  <a:lnTo>
                    <a:pt x="168" y="227"/>
                  </a:lnTo>
                  <a:lnTo>
                    <a:pt x="169" y="237"/>
                  </a:lnTo>
                  <a:lnTo>
                    <a:pt x="172" y="246"/>
                  </a:lnTo>
                  <a:lnTo>
                    <a:pt x="174" y="255"/>
                  </a:lnTo>
                  <a:lnTo>
                    <a:pt x="179" y="271"/>
                  </a:lnTo>
                  <a:lnTo>
                    <a:pt x="187" y="286"/>
                  </a:lnTo>
                  <a:lnTo>
                    <a:pt x="195" y="297"/>
                  </a:lnTo>
                  <a:lnTo>
                    <a:pt x="203" y="306"/>
                  </a:lnTo>
                  <a:lnTo>
                    <a:pt x="210" y="314"/>
                  </a:lnTo>
                  <a:lnTo>
                    <a:pt x="215" y="319"/>
                  </a:lnTo>
                  <a:lnTo>
                    <a:pt x="215" y="364"/>
                  </a:lnTo>
                  <a:lnTo>
                    <a:pt x="201" y="369"/>
                  </a:lnTo>
                  <a:lnTo>
                    <a:pt x="186" y="375"/>
                  </a:lnTo>
                  <a:lnTo>
                    <a:pt x="171" y="381"/>
                  </a:lnTo>
                  <a:lnTo>
                    <a:pt x="155" y="384"/>
                  </a:lnTo>
                  <a:lnTo>
                    <a:pt x="129" y="393"/>
                  </a:lnTo>
                  <a:lnTo>
                    <a:pt x="106" y="401"/>
                  </a:lnTo>
                  <a:lnTo>
                    <a:pt x="83" y="410"/>
                  </a:lnTo>
                  <a:lnTo>
                    <a:pt x="64" y="419"/>
                  </a:lnTo>
                  <a:lnTo>
                    <a:pt x="46" y="428"/>
                  </a:lnTo>
                  <a:lnTo>
                    <a:pt x="32" y="438"/>
                  </a:lnTo>
                  <a:lnTo>
                    <a:pt x="27" y="444"/>
                  </a:lnTo>
                  <a:lnTo>
                    <a:pt x="22" y="449"/>
                  </a:lnTo>
                  <a:lnTo>
                    <a:pt x="18" y="455"/>
                  </a:lnTo>
                  <a:lnTo>
                    <a:pt x="15" y="460"/>
                  </a:lnTo>
                  <a:lnTo>
                    <a:pt x="10" y="479"/>
                  </a:lnTo>
                  <a:lnTo>
                    <a:pt x="6" y="499"/>
                  </a:lnTo>
                  <a:lnTo>
                    <a:pt x="4" y="521"/>
                  </a:lnTo>
                  <a:lnTo>
                    <a:pt x="2" y="540"/>
                  </a:lnTo>
                  <a:lnTo>
                    <a:pt x="0" y="573"/>
                  </a:lnTo>
                  <a:lnTo>
                    <a:pt x="0" y="589"/>
                  </a:lnTo>
                  <a:lnTo>
                    <a:pt x="1" y="594"/>
                  </a:lnTo>
                  <a:lnTo>
                    <a:pt x="4" y="598"/>
                  </a:lnTo>
                  <a:lnTo>
                    <a:pt x="7" y="600"/>
                  </a:lnTo>
                  <a:lnTo>
                    <a:pt x="11" y="602"/>
                  </a:lnTo>
                  <a:lnTo>
                    <a:pt x="350" y="602"/>
                  </a:lnTo>
                  <a:lnTo>
                    <a:pt x="346" y="594"/>
                  </a:lnTo>
                  <a:lnTo>
                    <a:pt x="345" y="589"/>
                  </a:lnTo>
                  <a:lnTo>
                    <a:pt x="345" y="585"/>
                  </a:lnTo>
                  <a:lnTo>
                    <a:pt x="348" y="581"/>
                  </a:lnTo>
                  <a:lnTo>
                    <a:pt x="352" y="57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38" name="Freeform 3674">
              <a:extLst>
                <a:ext uri="{FF2B5EF4-FFF2-40B4-BE49-F238E27FC236}">
                  <a16:creationId xmlns:a16="http://schemas.microsoft.com/office/drawing/2014/main" id="{44A4D0F8-0767-41BC-BE62-0AED99EC8B25}"/>
                </a:ext>
              </a:extLst>
            </p:cNvPr>
            <p:cNvSpPr>
              <a:spLocks noEditPoints="1"/>
            </p:cNvSpPr>
            <p:nvPr/>
          </p:nvSpPr>
          <p:spPr bwMode="auto">
            <a:xfrm>
              <a:off x="6597650" y="5497513"/>
              <a:ext cx="131762" cy="133350"/>
            </a:xfrm>
            <a:custGeom>
              <a:avLst/>
              <a:gdLst>
                <a:gd name="T0" fmla="*/ 151 w 332"/>
                <a:gd name="T1" fmla="*/ 243 h 336"/>
                <a:gd name="T2" fmla="*/ 129 w 332"/>
                <a:gd name="T3" fmla="*/ 235 h 336"/>
                <a:gd name="T4" fmla="*/ 111 w 332"/>
                <a:gd name="T5" fmla="*/ 222 h 336"/>
                <a:gd name="T6" fmla="*/ 97 w 332"/>
                <a:gd name="T7" fmla="*/ 204 h 336"/>
                <a:gd name="T8" fmla="*/ 89 w 332"/>
                <a:gd name="T9" fmla="*/ 182 h 336"/>
                <a:gd name="T10" fmla="*/ 88 w 332"/>
                <a:gd name="T11" fmla="*/ 159 h 336"/>
                <a:gd name="T12" fmla="*/ 94 w 332"/>
                <a:gd name="T13" fmla="*/ 136 h 336"/>
                <a:gd name="T14" fmla="*/ 106 w 332"/>
                <a:gd name="T15" fmla="*/ 117 h 336"/>
                <a:gd name="T16" fmla="*/ 122 w 332"/>
                <a:gd name="T17" fmla="*/ 103 h 336"/>
                <a:gd name="T18" fmla="*/ 143 w 332"/>
                <a:gd name="T19" fmla="*/ 92 h 336"/>
                <a:gd name="T20" fmla="*/ 166 w 332"/>
                <a:gd name="T21" fmla="*/ 89 h 336"/>
                <a:gd name="T22" fmla="*/ 189 w 332"/>
                <a:gd name="T23" fmla="*/ 92 h 336"/>
                <a:gd name="T24" fmla="*/ 210 w 332"/>
                <a:gd name="T25" fmla="*/ 103 h 336"/>
                <a:gd name="T26" fmla="*/ 226 w 332"/>
                <a:gd name="T27" fmla="*/ 117 h 336"/>
                <a:gd name="T28" fmla="*/ 238 w 332"/>
                <a:gd name="T29" fmla="*/ 136 h 336"/>
                <a:gd name="T30" fmla="*/ 243 w 332"/>
                <a:gd name="T31" fmla="*/ 159 h 336"/>
                <a:gd name="T32" fmla="*/ 242 w 332"/>
                <a:gd name="T33" fmla="*/ 182 h 336"/>
                <a:gd name="T34" fmla="*/ 234 w 332"/>
                <a:gd name="T35" fmla="*/ 204 h 336"/>
                <a:gd name="T36" fmla="*/ 221 w 332"/>
                <a:gd name="T37" fmla="*/ 222 h 336"/>
                <a:gd name="T38" fmla="*/ 203 w 332"/>
                <a:gd name="T39" fmla="*/ 235 h 336"/>
                <a:gd name="T40" fmla="*/ 181 w 332"/>
                <a:gd name="T41" fmla="*/ 243 h 336"/>
                <a:gd name="T42" fmla="*/ 306 w 332"/>
                <a:gd name="T43" fmla="*/ 204 h 336"/>
                <a:gd name="T44" fmla="*/ 300 w 332"/>
                <a:gd name="T45" fmla="*/ 195 h 336"/>
                <a:gd name="T46" fmla="*/ 302 w 332"/>
                <a:gd name="T47" fmla="*/ 167 h 336"/>
                <a:gd name="T48" fmla="*/ 300 w 332"/>
                <a:gd name="T49" fmla="*/ 139 h 336"/>
                <a:gd name="T50" fmla="*/ 306 w 332"/>
                <a:gd name="T51" fmla="*/ 130 h 336"/>
                <a:gd name="T52" fmla="*/ 269 w 332"/>
                <a:gd name="T53" fmla="*/ 64 h 336"/>
                <a:gd name="T54" fmla="*/ 257 w 332"/>
                <a:gd name="T55" fmla="*/ 65 h 336"/>
                <a:gd name="T56" fmla="*/ 242 w 332"/>
                <a:gd name="T57" fmla="*/ 53 h 336"/>
                <a:gd name="T58" fmla="*/ 215 w 332"/>
                <a:gd name="T59" fmla="*/ 35 h 336"/>
                <a:gd name="T60" fmla="*/ 207 w 332"/>
                <a:gd name="T61" fmla="*/ 27 h 336"/>
                <a:gd name="T62" fmla="*/ 135 w 332"/>
                <a:gd name="T63" fmla="*/ 0 h 336"/>
                <a:gd name="T64" fmla="*/ 133 w 332"/>
                <a:gd name="T65" fmla="*/ 31 h 336"/>
                <a:gd name="T66" fmla="*/ 113 w 332"/>
                <a:gd name="T67" fmla="*/ 41 h 336"/>
                <a:gd name="T68" fmla="*/ 77 w 332"/>
                <a:gd name="T69" fmla="*/ 63 h 336"/>
                <a:gd name="T70" fmla="*/ 67 w 332"/>
                <a:gd name="T71" fmla="*/ 65 h 336"/>
                <a:gd name="T72" fmla="*/ 0 w 332"/>
                <a:gd name="T73" fmla="*/ 114 h 336"/>
                <a:gd name="T74" fmla="*/ 31 w 332"/>
                <a:gd name="T75" fmla="*/ 135 h 336"/>
                <a:gd name="T76" fmla="*/ 30 w 332"/>
                <a:gd name="T77" fmla="*/ 154 h 336"/>
                <a:gd name="T78" fmla="*/ 31 w 332"/>
                <a:gd name="T79" fmla="*/ 191 h 336"/>
                <a:gd name="T80" fmla="*/ 29 w 332"/>
                <a:gd name="T81" fmla="*/ 202 h 336"/>
                <a:gd name="T82" fmla="*/ 38 w 332"/>
                <a:gd name="T83" fmla="*/ 284 h 336"/>
                <a:gd name="T84" fmla="*/ 71 w 332"/>
                <a:gd name="T85" fmla="*/ 267 h 336"/>
                <a:gd name="T86" fmla="*/ 89 w 332"/>
                <a:gd name="T87" fmla="*/ 279 h 336"/>
                <a:gd name="T88" fmla="*/ 139 w 332"/>
                <a:gd name="T89" fmla="*/ 300 h 336"/>
                <a:gd name="T90" fmla="*/ 146 w 332"/>
                <a:gd name="T91" fmla="*/ 308 h 336"/>
                <a:gd name="T92" fmla="*/ 207 w 332"/>
                <a:gd name="T93" fmla="*/ 336 h 336"/>
                <a:gd name="T94" fmla="*/ 208 w 332"/>
                <a:gd name="T95" fmla="*/ 306 h 336"/>
                <a:gd name="T96" fmla="*/ 223 w 332"/>
                <a:gd name="T97" fmla="*/ 297 h 336"/>
                <a:gd name="T98" fmla="*/ 246 w 332"/>
                <a:gd name="T99" fmla="*/ 279 h 336"/>
                <a:gd name="T100" fmla="*/ 257 w 332"/>
                <a:gd name="T101" fmla="*/ 268 h 336"/>
                <a:gd name="T102" fmla="*/ 269 w 332"/>
                <a:gd name="T103" fmla="*/ 270 h 336"/>
                <a:gd name="T104" fmla="*/ 306 w 332"/>
                <a:gd name="T105" fmla="*/ 204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2" h="336">
                  <a:moveTo>
                    <a:pt x="166" y="245"/>
                  </a:moveTo>
                  <a:lnTo>
                    <a:pt x="158" y="244"/>
                  </a:lnTo>
                  <a:lnTo>
                    <a:pt x="151" y="243"/>
                  </a:lnTo>
                  <a:lnTo>
                    <a:pt x="143" y="241"/>
                  </a:lnTo>
                  <a:lnTo>
                    <a:pt x="135" y="239"/>
                  </a:lnTo>
                  <a:lnTo>
                    <a:pt x="129" y="235"/>
                  </a:lnTo>
                  <a:lnTo>
                    <a:pt x="122" y="231"/>
                  </a:lnTo>
                  <a:lnTo>
                    <a:pt x="116" y="227"/>
                  </a:lnTo>
                  <a:lnTo>
                    <a:pt x="111" y="222"/>
                  </a:lnTo>
                  <a:lnTo>
                    <a:pt x="106" y="217"/>
                  </a:lnTo>
                  <a:lnTo>
                    <a:pt x="101" y="211"/>
                  </a:lnTo>
                  <a:lnTo>
                    <a:pt x="97" y="204"/>
                  </a:lnTo>
                  <a:lnTo>
                    <a:pt x="94" y="198"/>
                  </a:lnTo>
                  <a:lnTo>
                    <a:pt x="92" y="190"/>
                  </a:lnTo>
                  <a:lnTo>
                    <a:pt x="89" y="182"/>
                  </a:lnTo>
                  <a:lnTo>
                    <a:pt x="88" y="175"/>
                  </a:lnTo>
                  <a:lnTo>
                    <a:pt x="88" y="167"/>
                  </a:lnTo>
                  <a:lnTo>
                    <a:pt x="88" y="159"/>
                  </a:lnTo>
                  <a:lnTo>
                    <a:pt x="89" y="151"/>
                  </a:lnTo>
                  <a:lnTo>
                    <a:pt x="92" y="144"/>
                  </a:lnTo>
                  <a:lnTo>
                    <a:pt x="94" y="136"/>
                  </a:lnTo>
                  <a:lnTo>
                    <a:pt x="97" y="130"/>
                  </a:lnTo>
                  <a:lnTo>
                    <a:pt x="101" y="123"/>
                  </a:lnTo>
                  <a:lnTo>
                    <a:pt x="106" y="117"/>
                  </a:lnTo>
                  <a:lnTo>
                    <a:pt x="111" y="112"/>
                  </a:lnTo>
                  <a:lnTo>
                    <a:pt x="116" y="106"/>
                  </a:lnTo>
                  <a:lnTo>
                    <a:pt x="122" y="103"/>
                  </a:lnTo>
                  <a:lnTo>
                    <a:pt x="129" y="99"/>
                  </a:lnTo>
                  <a:lnTo>
                    <a:pt x="135" y="95"/>
                  </a:lnTo>
                  <a:lnTo>
                    <a:pt x="143" y="92"/>
                  </a:lnTo>
                  <a:lnTo>
                    <a:pt x="151" y="90"/>
                  </a:lnTo>
                  <a:lnTo>
                    <a:pt x="158" y="90"/>
                  </a:lnTo>
                  <a:lnTo>
                    <a:pt x="166" y="89"/>
                  </a:lnTo>
                  <a:lnTo>
                    <a:pt x="174" y="90"/>
                  </a:lnTo>
                  <a:lnTo>
                    <a:pt x="181" y="90"/>
                  </a:lnTo>
                  <a:lnTo>
                    <a:pt x="189" y="92"/>
                  </a:lnTo>
                  <a:lnTo>
                    <a:pt x="196" y="95"/>
                  </a:lnTo>
                  <a:lnTo>
                    <a:pt x="203" y="99"/>
                  </a:lnTo>
                  <a:lnTo>
                    <a:pt x="210" y="103"/>
                  </a:lnTo>
                  <a:lnTo>
                    <a:pt x="215" y="106"/>
                  </a:lnTo>
                  <a:lnTo>
                    <a:pt x="221" y="112"/>
                  </a:lnTo>
                  <a:lnTo>
                    <a:pt x="226" y="117"/>
                  </a:lnTo>
                  <a:lnTo>
                    <a:pt x="230" y="123"/>
                  </a:lnTo>
                  <a:lnTo>
                    <a:pt x="234" y="130"/>
                  </a:lnTo>
                  <a:lnTo>
                    <a:pt x="238" y="136"/>
                  </a:lnTo>
                  <a:lnTo>
                    <a:pt x="241" y="144"/>
                  </a:lnTo>
                  <a:lnTo>
                    <a:pt x="242" y="151"/>
                  </a:lnTo>
                  <a:lnTo>
                    <a:pt x="243" y="159"/>
                  </a:lnTo>
                  <a:lnTo>
                    <a:pt x="244" y="167"/>
                  </a:lnTo>
                  <a:lnTo>
                    <a:pt x="243" y="175"/>
                  </a:lnTo>
                  <a:lnTo>
                    <a:pt x="242" y="182"/>
                  </a:lnTo>
                  <a:lnTo>
                    <a:pt x="241" y="190"/>
                  </a:lnTo>
                  <a:lnTo>
                    <a:pt x="238" y="198"/>
                  </a:lnTo>
                  <a:lnTo>
                    <a:pt x="234" y="204"/>
                  </a:lnTo>
                  <a:lnTo>
                    <a:pt x="230" y="211"/>
                  </a:lnTo>
                  <a:lnTo>
                    <a:pt x="226" y="217"/>
                  </a:lnTo>
                  <a:lnTo>
                    <a:pt x="221" y="222"/>
                  </a:lnTo>
                  <a:lnTo>
                    <a:pt x="215" y="227"/>
                  </a:lnTo>
                  <a:lnTo>
                    <a:pt x="210" y="231"/>
                  </a:lnTo>
                  <a:lnTo>
                    <a:pt x="203" y="235"/>
                  </a:lnTo>
                  <a:lnTo>
                    <a:pt x="196" y="239"/>
                  </a:lnTo>
                  <a:lnTo>
                    <a:pt x="189" y="241"/>
                  </a:lnTo>
                  <a:lnTo>
                    <a:pt x="181" y="243"/>
                  </a:lnTo>
                  <a:lnTo>
                    <a:pt x="174" y="244"/>
                  </a:lnTo>
                  <a:lnTo>
                    <a:pt x="166" y="245"/>
                  </a:lnTo>
                  <a:close/>
                  <a:moveTo>
                    <a:pt x="306" y="204"/>
                  </a:moveTo>
                  <a:lnTo>
                    <a:pt x="302" y="202"/>
                  </a:lnTo>
                  <a:lnTo>
                    <a:pt x="301" y="199"/>
                  </a:lnTo>
                  <a:lnTo>
                    <a:pt x="300" y="195"/>
                  </a:lnTo>
                  <a:lnTo>
                    <a:pt x="300" y="191"/>
                  </a:lnTo>
                  <a:lnTo>
                    <a:pt x="302" y="180"/>
                  </a:lnTo>
                  <a:lnTo>
                    <a:pt x="302" y="167"/>
                  </a:lnTo>
                  <a:lnTo>
                    <a:pt x="302" y="154"/>
                  </a:lnTo>
                  <a:lnTo>
                    <a:pt x="300" y="142"/>
                  </a:lnTo>
                  <a:lnTo>
                    <a:pt x="300" y="139"/>
                  </a:lnTo>
                  <a:lnTo>
                    <a:pt x="301" y="135"/>
                  </a:lnTo>
                  <a:lnTo>
                    <a:pt x="302" y="132"/>
                  </a:lnTo>
                  <a:lnTo>
                    <a:pt x="306" y="130"/>
                  </a:lnTo>
                  <a:lnTo>
                    <a:pt x="332" y="114"/>
                  </a:lnTo>
                  <a:lnTo>
                    <a:pt x="293" y="50"/>
                  </a:lnTo>
                  <a:lnTo>
                    <a:pt x="269" y="64"/>
                  </a:lnTo>
                  <a:lnTo>
                    <a:pt x="265" y="65"/>
                  </a:lnTo>
                  <a:lnTo>
                    <a:pt x="261" y="65"/>
                  </a:lnTo>
                  <a:lnTo>
                    <a:pt x="257" y="65"/>
                  </a:lnTo>
                  <a:lnTo>
                    <a:pt x="255" y="63"/>
                  </a:lnTo>
                  <a:lnTo>
                    <a:pt x="251" y="59"/>
                  </a:lnTo>
                  <a:lnTo>
                    <a:pt x="242" y="53"/>
                  </a:lnTo>
                  <a:lnTo>
                    <a:pt x="233" y="45"/>
                  </a:lnTo>
                  <a:lnTo>
                    <a:pt x="224" y="40"/>
                  </a:lnTo>
                  <a:lnTo>
                    <a:pt x="215" y="35"/>
                  </a:lnTo>
                  <a:lnTo>
                    <a:pt x="211" y="33"/>
                  </a:lnTo>
                  <a:lnTo>
                    <a:pt x="208" y="31"/>
                  </a:lnTo>
                  <a:lnTo>
                    <a:pt x="207" y="27"/>
                  </a:lnTo>
                  <a:lnTo>
                    <a:pt x="207" y="24"/>
                  </a:lnTo>
                  <a:lnTo>
                    <a:pt x="207" y="0"/>
                  </a:lnTo>
                  <a:lnTo>
                    <a:pt x="135" y="0"/>
                  </a:lnTo>
                  <a:lnTo>
                    <a:pt x="135" y="24"/>
                  </a:lnTo>
                  <a:lnTo>
                    <a:pt x="134" y="27"/>
                  </a:lnTo>
                  <a:lnTo>
                    <a:pt x="133" y="31"/>
                  </a:lnTo>
                  <a:lnTo>
                    <a:pt x="130" y="33"/>
                  </a:lnTo>
                  <a:lnTo>
                    <a:pt x="126" y="35"/>
                  </a:lnTo>
                  <a:lnTo>
                    <a:pt x="113" y="41"/>
                  </a:lnTo>
                  <a:lnTo>
                    <a:pt x="101" y="47"/>
                  </a:lnTo>
                  <a:lnTo>
                    <a:pt x="88" y="55"/>
                  </a:lnTo>
                  <a:lnTo>
                    <a:pt x="77" y="63"/>
                  </a:lnTo>
                  <a:lnTo>
                    <a:pt x="75" y="65"/>
                  </a:lnTo>
                  <a:lnTo>
                    <a:pt x="71" y="65"/>
                  </a:lnTo>
                  <a:lnTo>
                    <a:pt x="67" y="65"/>
                  </a:lnTo>
                  <a:lnTo>
                    <a:pt x="63" y="64"/>
                  </a:lnTo>
                  <a:lnTo>
                    <a:pt x="38" y="50"/>
                  </a:lnTo>
                  <a:lnTo>
                    <a:pt x="0" y="114"/>
                  </a:lnTo>
                  <a:lnTo>
                    <a:pt x="26" y="130"/>
                  </a:lnTo>
                  <a:lnTo>
                    <a:pt x="29" y="132"/>
                  </a:lnTo>
                  <a:lnTo>
                    <a:pt x="31" y="135"/>
                  </a:lnTo>
                  <a:lnTo>
                    <a:pt x="33" y="139"/>
                  </a:lnTo>
                  <a:lnTo>
                    <a:pt x="31" y="142"/>
                  </a:lnTo>
                  <a:lnTo>
                    <a:pt x="30" y="154"/>
                  </a:lnTo>
                  <a:lnTo>
                    <a:pt x="30" y="167"/>
                  </a:lnTo>
                  <a:lnTo>
                    <a:pt x="30" y="178"/>
                  </a:lnTo>
                  <a:lnTo>
                    <a:pt x="31" y="191"/>
                  </a:lnTo>
                  <a:lnTo>
                    <a:pt x="33" y="195"/>
                  </a:lnTo>
                  <a:lnTo>
                    <a:pt x="31" y="199"/>
                  </a:lnTo>
                  <a:lnTo>
                    <a:pt x="29" y="202"/>
                  </a:lnTo>
                  <a:lnTo>
                    <a:pt x="26" y="204"/>
                  </a:lnTo>
                  <a:lnTo>
                    <a:pt x="0" y="220"/>
                  </a:lnTo>
                  <a:lnTo>
                    <a:pt x="38" y="284"/>
                  </a:lnTo>
                  <a:lnTo>
                    <a:pt x="63" y="270"/>
                  </a:lnTo>
                  <a:lnTo>
                    <a:pt x="67" y="268"/>
                  </a:lnTo>
                  <a:lnTo>
                    <a:pt x="71" y="267"/>
                  </a:lnTo>
                  <a:lnTo>
                    <a:pt x="75" y="268"/>
                  </a:lnTo>
                  <a:lnTo>
                    <a:pt x="77" y="271"/>
                  </a:lnTo>
                  <a:lnTo>
                    <a:pt x="89" y="279"/>
                  </a:lnTo>
                  <a:lnTo>
                    <a:pt x="106" y="286"/>
                  </a:lnTo>
                  <a:lnTo>
                    <a:pt x="124" y="295"/>
                  </a:lnTo>
                  <a:lnTo>
                    <a:pt x="139" y="300"/>
                  </a:lnTo>
                  <a:lnTo>
                    <a:pt x="142" y="303"/>
                  </a:lnTo>
                  <a:lnTo>
                    <a:pt x="144" y="306"/>
                  </a:lnTo>
                  <a:lnTo>
                    <a:pt x="146" y="308"/>
                  </a:lnTo>
                  <a:lnTo>
                    <a:pt x="147" y="312"/>
                  </a:lnTo>
                  <a:lnTo>
                    <a:pt x="147" y="336"/>
                  </a:lnTo>
                  <a:lnTo>
                    <a:pt x="207" y="336"/>
                  </a:lnTo>
                  <a:lnTo>
                    <a:pt x="207" y="312"/>
                  </a:lnTo>
                  <a:lnTo>
                    <a:pt x="207" y="308"/>
                  </a:lnTo>
                  <a:lnTo>
                    <a:pt x="208" y="306"/>
                  </a:lnTo>
                  <a:lnTo>
                    <a:pt x="211" y="303"/>
                  </a:lnTo>
                  <a:lnTo>
                    <a:pt x="215" y="300"/>
                  </a:lnTo>
                  <a:lnTo>
                    <a:pt x="223" y="297"/>
                  </a:lnTo>
                  <a:lnTo>
                    <a:pt x="230" y="291"/>
                  </a:lnTo>
                  <a:lnTo>
                    <a:pt x="238" y="285"/>
                  </a:lnTo>
                  <a:lnTo>
                    <a:pt x="246" y="279"/>
                  </a:lnTo>
                  <a:lnTo>
                    <a:pt x="250" y="275"/>
                  </a:lnTo>
                  <a:lnTo>
                    <a:pt x="255" y="271"/>
                  </a:lnTo>
                  <a:lnTo>
                    <a:pt x="257" y="268"/>
                  </a:lnTo>
                  <a:lnTo>
                    <a:pt x="261" y="267"/>
                  </a:lnTo>
                  <a:lnTo>
                    <a:pt x="265" y="268"/>
                  </a:lnTo>
                  <a:lnTo>
                    <a:pt x="269" y="270"/>
                  </a:lnTo>
                  <a:lnTo>
                    <a:pt x="295" y="284"/>
                  </a:lnTo>
                  <a:lnTo>
                    <a:pt x="332" y="220"/>
                  </a:lnTo>
                  <a:lnTo>
                    <a:pt x="306" y="2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39" name="Group 38" descr="Icon of gears. ">
            <a:extLst>
              <a:ext uri="{FF2B5EF4-FFF2-40B4-BE49-F238E27FC236}">
                <a16:creationId xmlns:a16="http://schemas.microsoft.com/office/drawing/2014/main" id="{5BC0E3F0-447D-4721-AB1F-C8243BA36671}"/>
              </a:ext>
            </a:extLst>
          </p:cNvPr>
          <p:cNvGrpSpPr/>
          <p:nvPr/>
        </p:nvGrpSpPr>
        <p:grpSpPr>
          <a:xfrm>
            <a:off x="4717582" y="5353558"/>
            <a:ext cx="343837" cy="343837"/>
            <a:chOff x="7613650" y="1387475"/>
            <a:chExt cx="284163" cy="284163"/>
          </a:xfrm>
          <a:solidFill>
            <a:schemeClr val="bg1"/>
          </a:solidFill>
        </p:grpSpPr>
        <p:sp>
          <p:nvSpPr>
            <p:cNvPr id="40" name="Freeform 4359">
              <a:extLst>
                <a:ext uri="{FF2B5EF4-FFF2-40B4-BE49-F238E27FC236}">
                  <a16:creationId xmlns:a16="http://schemas.microsoft.com/office/drawing/2014/main" id="{351831F3-9830-4A23-8B34-11A3FCCA027E}"/>
                </a:ext>
              </a:extLst>
            </p:cNvPr>
            <p:cNvSpPr>
              <a:spLocks noEditPoints="1"/>
            </p:cNvSpPr>
            <p:nvPr/>
          </p:nvSpPr>
          <p:spPr bwMode="auto">
            <a:xfrm>
              <a:off x="7613650" y="1471613"/>
              <a:ext cx="200025" cy="200025"/>
            </a:xfrm>
            <a:custGeom>
              <a:avLst/>
              <a:gdLst>
                <a:gd name="T0" fmla="*/ 276 w 629"/>
                <a:gd name="T1" fmla="*/ 436 h 629"/>
                <a:gd name="T2" fmla="*/ 233 w 629"/>
                <a:gd name="T3" fmla="*/ 411 h 629"/>
                <a:gd name="T4" fmla="*/ 202 w 629"/>
                <a:gd name="T5" fmla="*/ 374 h 629"/>
                <a:gd name="T6" fmla="*/ 187 w 629"/>
                <a:gd name="T7" fmla="*/ 325 h 629"/>
                <a:gd name="T8" fmla="*/ 192 w 629"/>
                <a:gd name="T9" fmla="*/ 274 h 629"/>
                <a:gd name="T10" fmla="*/ 216 w 629"/>
                <a:gd name="T11" fmla="*/ 231 h 629"/>
                <a:gd name="T12" fmla="*/ 253 w 629"/>
                <a:gd name="T13" fmla="*/ 199 h 629"/>
                <a:gd name="T14" fmla="*/ 301 w 629"/>
                <a:gd name="T15" fmla="*/ 184 h 629"/>
                <a:gd name="T16" fmla="*/ 352 w 629"/>
                <a:gd name="T17" fmla="*/ 190 h 629"/>
                <a:gd name="T18" fmla="*/ 395 w 629"/>
                <a:gd name="T19" fmla="*/ 213 h 629"/>
                <a:gd name="T20" fmla="*/ 426 w 629"/>
                <a:gd name="T21" fmla="*/ 252 h 629"/>
                <a:gd name="T22" fmla="*/ 441 w 629"/>
                <a:gd name="T23" fmla="*/ 300 h 629"/>
                <a:gd name="T24" fmla="*/ 436 w 629"/>
                <a:gd name="T25" fmla="*/ 350 h 629"/>
                <a:gd name="T26" fmla="*/ 413 w 629"/>
                <a:gd name="T27" fmla="*/ 394 h 629"/>
                <a:gd name="T28" fmla="*/ 375 w 629"/>
                <a:gd name="T29" fmla="*/ 425 h 629"/>
                <a:gd name="T30" fmla="*/ 327 w 629"/>
                <a:gd name="T31" fmla="*/ 440 h 629"/>
                <a:gd name="T32" fmla="*/ 572 w 629"/>
                <a:gd name="T33" fmla="*/ 346 h 629"/>
                <a:gd name="T34" fmla="*/ 574 w 629"/>
                <a:gd name="T35" fmla="*/ 302 h 629"/>
                <a:gd name="T36" fmla="*/ 620 w 629"/>
                <a:gd name="T37" fmla="*/ 241 h 629"/>
                <a:gd name="T38" fmla="*/ 628 w 629"/>
                <a:gd name="T39" fmla="*/ 231 h 629"/>
                <a:gd name="T40" fmla="*/ 625 w 629"/>
                <a:gd name="T41" fmla="*/ 219 h 629"/>
                <a:gd name="T42" fmla="*/ 544 w 629"/>
                <a:gd name="T43" fmla="*/ 84 h 629"/>
                <a:gd name="T44" fmla="*/ 532 w 629"/>
                <a:gd name="T45" fmla="*/ 83 h 629"/>
                <a:gd name="T46" fmla="*/ 447 w 629"/>
                <a:gd name="T47" fmla="*/ 88 h 629"/>
                <a:gd name="T48" fmla="*/ 407 w 629"/>
                <a:gd name="T49" fmla="*/ 69 h 629"/>
                <a:gd name="T50" fmla="*/ 404 w 629"/>
                <a:gd name="T51" fmla="*/ 7 h 629"/>
                <a:gd name="T52" fmla="*/ 395 w 629"/>
                <a:gd name="T53" fmla="*/ 0 h 629"/>
                <a:gd name="T54" fmla="*/ 235 w 629"/>
                <a:gd name="T55" fmla="*/ 1 h 629"/>
                <a:gd name="T56" fmla="*/ 227 w 629"/>
                <a:gd name="T57" fmla="*/ 10 h 629"/>
                <a:gd name="T58" fmla="*/ 216 w 629"/>
                <a:gd name="T59" fmla="*/ 72 h 629"/>
                <a:gd name="T60" fmla="*/ 177 w 629"/>
                <a:gd name="T61" fmla="*/ 91 h 629"/>
                <a:gd name="T62" fmla="*/ 98 w 629"/>
                <a:gd name="T63" fmla="*/ 84 h 629"/>
                <a:gd name="T64" fmla="*/ 87 w 629"/>
                <a:gd name="T65" fmla="*/ 83 h 629"/>
                <a:gd name="T66" fmla="*/ 78 w 629"/>
                <a:gd name="T67" fmla="*/ 90 h 629"/>
                <a:gd name="T68" fmla="*/ 1 w 629"/>
                <a:gd name="T69" fmla="*/ 228 h 629"/>
                <a:gd name="T70" fmla="*/ 57 w 629"/>
                <a:gd name="T71" fmla="*/ 269 h 629"/>
                <a:gd name="T72" fmla="*/ 54 w 629"/>
                <a:gd name="T73" fmla="*/ 313 h 629"/>
                <a:gd name="T74" fmla="*/ 57 w 629"/>
                <a:gd name="T75" fmla="*/ 355 h 629"/>
                <a:gd name="T76" fmla="*/ 2 w 629"/>
                <a:gd name="T77" fmla="*/ 391 h 629"/>
                <a:gd name="T78" fmla="*/ 1 w 629"/>
                <a:gd name="T79" fmla="*/ 402 h 629"/>
                <a:gd name="T80" fmla="*/ 86 w 629"/>
                <a:gd name="T81" fmla="*/ 543 h 629"/>
                <a:gd name="T82" fmla="*/ 98 w 629"/>
                <a:gd name="T83" fmla="*/ 542 h 629"/>
                <a:gd name="T84" fmla="*/ 177 w 629"/>
                <a:gd name="T85" fmla="*/ 533 h 629"/>
                <a:gd name="T86" fmla="*/ 216 w 629"/>
                <a:gd name="T87" fmla="*/ 552 h 629"/>
                <a:gd name="T88" fmla="*/ 227 w 629"/>
                <a:gd name="T89" fmla="*/ 620 h 629"/>
                <a:gd name="T90" fmla="*/ 235 w 629"/>
                <a:gd name="T91" fmla="*/ 628 h 629"/>
                <a:gd name="T92" fmla="*/ 395 w 629"/>
                <a:gd name="T93" fmla="*/ 629 h 629"/>
                <a:gd name="T94" fmla="*/ 404 w 629"/>
                <a:gd name="T95" fmla="*/ 623 h 629"/>
                <a:gd name="T96" fmla="*/ 407 w 629"/>
                <a:gd name="T97" fmla="*/ 556 h 629"/>
                <a:gd name="T98" fmla="*/ 447 w 629"/>
                <a:gd name="T99" fmla="*/ 538 h 629"/>
                <a:gd name="T100" fmla="*/ 533 w 629"/>
                <a:gd name="T101" fmla="*/ 543 h 629"/>
                <a:gd name="T102" fmla="*/ 545 w 629"/>
                <a:gd name="T103" fmla="*/ 543 h 629"/>
                <a:gd name="T104" fmla="*/ 627 w 629"/>
                <a:gd name="T105" fmla="*/ 405 h 629"/>
                <a:gd name="T106" fmla="*/ 628 w 629"/>
                <a:gd name="T107" fmla="*/ 394 h 629"/>
                <a:gd name="T108" fmla="*/ 621 w 629"/>
                <a:gd name="T109" fmla="*/ 38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29" h="629">
                  <a:moveTo>
                    <a:pt x="314" y="441"/>
                  </a:moveTo>
                  <a:lnTo>
                    <a:pt x="301" y="440"/>
                  </a:lnTo>
                  <a:lnTo>
                    <a:pt x="288" y="439"/>
                  </a:lnTo>
                  <a:lnTo>
                    <a:pt x="276" y="436"/>
                  </a:lnTo>
                  <a:lnTo>
                    <a:pt x="264" y="430"/>
                  </a:lnTo>
                  <a:lnTo>
                    <a:pt x="253" y="425"/>
                  </a:lnTo>
                  <a:lnTo>
                    <a:pt x="242" y="418"/>
                  </a:lnTo>
                  <a:lnTo>
                    <a:pt x="233" y="411"/>
                  </a:lnTo>
                  <a:lnTo>
                    <a:pt x="223" y="404"/>
                  </a:lnTo>
                  <a:lnTo>
                    <a:pt x="216" y="394"/>
                  </a:lnTo>
                  <a:lnTo>
                    <a:pt x="208" y="384"/>
                  </a:lnTo>
                  <a:lnTo>
                    <a:pt x="202" y="374"/>
                  </a:lnTo>
                  <a:lnTo>
                    <a:pt x="196" y="362"/>
                  </a:lnTo>
                  <a:lnTo>
                    <a:pt x="192" y="350"/>
                  </a:lnTo>
                  <a:lnTo>
                    <a:pt x="189" y="338"/>
                  </a:lnTo>
                  <a:lnTo>
                    <a:pt x="187" y="325"/>
                  </a:lnTo>
                  <a:lnTo>
                    <a:pt x="186" y="313"/>
                  </a:lnTo>
                  <a:lnTo>
                    <a:pt x="187" y="300"/>
                  </a:lnTo>
                  <a:lnTo>
                    <a:pt x="189" y="287"/>
                  </a:lnTo>
                  <a:lnTo>
                    <a:pt x="192" y="274"/>
                  </a:lnTo>
                  <a:lnTo>
                    <a:pt x="196" y="262"/>
                  </a:lnTo>
                  <a:lnTo>
                    <a:pt x="202" y="252"/>
                  </a:lnTo>
                  <a:lnTo>
                    <a:pt x="208" y="241"/>
                  </a:lnTo>
                  <a:lnTo>
                    <a:pt x="216" y="231"/>
                  </a:lnTo>
                  <a:lnTo>
                    <a:pt x="223" y="222"/>
                  </a:lnTo>
                  <a:lnTo>
                    <a:pt x="233" y="213"/>
                  </a:lnTo>
                  <a:lnTo>
                    <a:pt x="242" y="206"/>
                  </a:lnTo>
                  <a:lnTo>
                    <a:pt x="253" y="199"/>
                  </a:lnTo>
                  <a:lnTo>
                    <a:pt x="264" y="194"/>
                  </a:lnTo>
                  <a:lnTo>
                    <a:pt x="276" y="190"/>
                  </a:lnTo>
                  <a:lnTo>
                    <a:pt x="288" y="186"/>
                  </a:lnTo>
                  <a:lnTo>
                    <a:pt x="301" y="184"/>
                  </a:lnTo>
                  <a:lnTo>
                    <a:pt x="314" y="184"/>
                  </a:lnTo>
                  <a:lnTo>
                    <a:pt x="327" y="184"/>
                  </a:lnTo>
                  <a:lnTo>
                    <a:pt x="340" y="186"/>
                  </a:lnTo>
                  <a:lnTo>
                    <a:pt x="352" y="190"/>
                  </a:lnTo>
                  <a:lnTo>
                    <a:pt x="363" y="194"/>
                  </a:lnTo>
                  <a:lnTo>
                    <a:pt x="375" y="199"/>
                  </a:lnTo>
                  <a:lnTo>
                    <a:pt x="386" y="206"/>
                  </a:lnTo>
                  <a:lnTo>
                    <a:pt x="395" y="213"/>
                  </a:lnTo>
                  <a:lnTo>
                    <a:pt x="404" y="222"/>
                  </a:lnTo>
                  <a:lnTo>
                    <a:pt x="413" y="231"/>
                  </a:lnTo>
                  <a:lnTo>
                    <a:pt x="420" y="241"/>
                  </a:lnTo>
                  <a:lnTo>
                    <a:pt x="426" y="252"/>
                  </a:lnTo>
                  <a:lnTo>
                    <a:pt x="432" y="262"/>
                  </a:lnTo>
                  <a:lnTo>
                    <a:pt x="436" y="274"/>
                  </a:lnTo>
                  <a:lnTo>
                    <a:pt x="439" y="287"/>
                  </a:lnTo>
                  <a:lnTo>
                    <a:pt x="441" y="300"/>
                  </a:lnTo>
                  <a:lnTo>
                    <a:pt x="443" y="313"/>
                  </a:lnTo>
                  <a:lnTo>
                    <a:pt x="441" y="325"/>
                  </a:lnTo>
                  <a:lnTo>
                    <a:pt x="439" y="338"/>
                  </a:lnTo>
                  <a:lnTo>
                    <a:pt x="436" y="350"/>
                  </a:lnTo>
                  <a:lnTo>
                    <a:pt x="432" y="362"/>
                  </a:lnTo>
                  <a:lnTo>
                    <a:pt x="426" y="374"/>
                  </a:lnTo>
                  <a:lnTo>
                    <a:pt x="420" y="384"/>
                  </a:lnTo>
                  <a:lnTo>
                    <a:pt x="413" y="394"/>
                  </a:lnTo>
                  <a:lnTo>
                    <a:pt x="404" y="404"/>
                  </a:lnTo>
                  <a:lnTo>
                    <a:pt x="395" y="411"/>
                  </a:lnTo>
                  <a:lnTo>
                    <a:pt x="386" y="418"/>
                  </a:lnTo>
                  <a:lnTo>
                    <a:pt x="375" y="425"/>
                  </a:lnTo>
                  <a:lnTo>
                    <a:pt x="363" y="430"/>
                  </a:lnTo>
                  <a:lnTo>
                    <a:pt x="352" y="436"/>
                  </a:lnTo>
                  <a:lnTo>
                    <a:pt x="340" y="439"/>
                  </a:lnTo>
                  <a:lnTo>
                    <a:pt x="327" y="440"/>
                  </a:lnTo>
                  <a:lnTo>
                    <a:pt x="314" y="441"/>
                  </a:lnTo>
                  <a:close/>
                  <a:moveTo>
                    <a:pt x="621" y="385"/>
                  </a:moveTo>
                  <a:lnTo>
                    <a:pt x="571" y="355"/>
                  </a:lnTo>
                  <a:lnTo>
                    <a:pt x="572" y="346"/>
                  </a:lnTo>
                  <a:lnTo>
                    <a:pt x="573" y="335"/>
                  </a:lnTo>
                  <a:lnTo>
                    <a:pt x="574" y="323"/>
                  </a:lnTo>
                  <a:lnTo>
                    <a:pt x="574" y="313"/>
                  </a:lnTo>
                  <a:lnTo>
                    <a:pt x="574" y="302"/>
                  </a:lnTo>
                  <a:lnTo>
                    <a:pt x="573" y="291"/>
                  </a:lnTo>
                  <a:lnTo>
                    <a:pt x="572" y="280"/>
                  </a:lnTo>
                  <a:lnTo>
                    <a:pt x="570" y="269"/>
                  </a:lnTo>
                  <a:lnTo>
                    <a:pt x="620" y="241"/>
                  </a:lnTo>
                  <a:lnTo>
                    <a:pt x="623" y="239"/>
                  </a:lnTo>
                  <a:lnTo>
                    <a:pt x="624" y="237"/>
                  </a:lnTo>
                  <a:lnTo>
                    <a:pt x="627" y="234"/>
                  </a:lnTo>
                  <a:lnTo>
                    <a:pt x="628" y="231"/>
                  </a:lnTo>
                  <a:lnTo>
                    <a:pt x="628" y="228"/>
                  </a:lnTo>
                  <a:lnTo>
                    <a:pt x="628" y="226"/>
                  </a:lnTo>
                  <a:lnTo>
                    <a:pt x="628" y="223"/>
                  </a:lnTo>
                  <a:lnTo>
                    <a:pt x="625" y="219"/>
                  </a:lnTo>
                  <a:lnTo>
                    <a:pt x="551" y="90"/>
                  </a:lnTo>
                  <a:lnTo>
                    <a:pt x="548" y="87"/>
                  </a:lnTo>
                  <a:lnTo>
                    <a:pt x="546" y="85"/>
                  </a:lnTo>
                  <a:lnTo>
                    <a:pt x="544" y="84"/>
                  </a:lnTo>
                  <a:lnTo>
                    <a:pt x="541" y="83"/>
                  </a:lnTo>
                  <a:lnTo>
                    <a:pt x="539" y="81"/>
                  </a:lnTo>
                  <a:lnTo>
                    <a:pt x="536" y="81"/>
                  </a:lnTo>
                  <a:lnTo>
                    <a:pt x="532" y="83"/>
                  </a:lnTo>
                  <a:lnTo>
                    <a:pt x="530" y="84"/>
                  </a:lnTo>
                  <a:lnTo>
                    <a:pt x="481" y="113"/>
                  </a:lnTo>
                  <a:lnTo>
                    <a:pt x="465" y="99"/>
                  </a:lnTo>
                  <a:lnTo>
                    <a:pt x="447" y="88"/>
                  </a:lnTo>
                  <a:lnTo>
                    <a:pt x="438" y="83"/>
                  </a:lnTo>
                  <a:lnTo>
                    <a:pt x="429" y="77"/>
                  </a:lnTo>
                  <a:lnTo>
                    <a:pt x="418" y="73"/>
                  </a:lnTo>
                  <a:lnTo>
                    <a:pt x="407" y="69"/>
                  </a:lnTo>
                  <a:lnTo>
                    <a:pt x="407" y="15"/>
                  </a:lnTo>
                  <a:lnTo>
                    <a:pt x="407" y="12"/>
                  </a:lnTo>
                  <a:lnTo>
                    <a:pt x="406" y="10"/>
                  </a:lnTo>
                  <a:lnTo>
                    <a:pt x="404" y="7"/>
                  </a:lnTo>
                  <a:lnTo>
                    <a:pt x="403" y="4"/>
                  </a:lnTo>
                  <a:lnTo>
                    <a:pt x="401" y="2"/>
                  </a:lnTo>
                  <a:lnTo>
                    <a:pt x="398" y="1"/>
                  </a:lnTo>
                  <a:lnTo>
                    <a:pt x="395" y="0"/>
                  </a:lnTo>
                  <a:lnTo>
                    <a:pt x="392" y="0"/>
                  </a:lnTo>
                  <a:lnTo>
                    <a:pt x="241" y="0"/>
                  </a:lnTo>
                  <a:lnTo>
                    <a:pt x="238" y="0"/>
                  </a:lnTo>
                  <a:lnTo>
                    <a:pt x="235" y="1"/>
                  </a:lnTo>
                  <a:lnTo>
                    <a:pt x="233" y="2"/>
                  </a:lnTo>
                  <a:lnTo>
                    <a:pt x="231" y="4"/>
                  </a:lnTo>
                  <a:lnTo>
                    <a:pt x="229" y="7"/>
                  </a:lnTo>
                  <a:lnTo>
                    <a:pt x="227" y="10"/>
                  </a:lnTo>
                  <a:lnTo>
                    <a:pt x="226" y="12"/>
                  </a:lnTo>
                  <a:lnTo>
                    <a:pt x="226" y="15"/>
                  </a:lnTo>
                  <a:lnTo>
                    <a:pt x="226" y="69"/>
                  </a:lnTo>
                  <a:lnTo>
                    <a:pt x="216" y="72"/>
                  </a:lnTo>
                  <a:lnTo>
                    <a:pt x="206" y="76"/>
                  </a:lnTo>
                  <a:lnTo>
                    <a:pt x="196" y="80"/>
                  </a:lnTo>
                  <a:lnTo>
                    <a:pt x="187" y="86"/>
                  </a:lnTo>
                  <a:lnTo>
                    <a:pt x="177" y="91"/>
                  </a:lnTo>
                  <a:lnTo>
                    <a:pt x="168" y="98"/>
                  </a:lnTo>
                  <a:lnTo>
                    <a:pt x="159" y="105"/>
                  </a:lnTo>
                  <a:lnTo>
                    <a:pt x="149" y="113"/>
                  </a:lnTo>
                  <a:lnTo>
                    <a:pt x="98" y="84"/>
                  </a:lnTo>
                  <a:lnTo>
                    <a:pt x="96" y="83"/>
                  </a:lnTo>
                  <a:lnTo>
                    <a:pt x="93" y="81"/>
                  </a:lnTo>
                  <a:lnTo>
                    <a:pt x="90" y="81"/>
                  </a:lnTo>
                  <a:lnTo>
                    <a:pt x="87" y="83"/>
                  </a:lnTo>
                  <a:lnTo>
                    <a:pt x="84" y="84"/>
                  </a:lnTo>
                  <a:lnTo>
                    <a:pt x="82" y="85"/>
                  </a:lnTo>
                  <a:lnTo>
                    <a:pt x="80" y="87"/>
                  </a:lnTo>
                  <a:lnTo>
                    <a:pt x="78" y="90"/>
                  </a:lnTo>
                  <a:lnTo>
                    <a:pt x="3" y="219"/>
                  </a:lnTo>
                  <a:lnTo>
                    <a:pt x="1" y="222"/>
                  </a:lnTo>
                  <a:lnTo>
                    <a:pt x="1" y="225"/>
                  </a:lnTo>
                  <a:lnTo>
                    <a:pt x="1" y="228"/>
                  </a:lnTo>
                  <a:lnTo>
                    <a:pt x="1" y="230"/>
                  </a:lnTo>
                  <a:lnTo>
                    <a:pt x="4" y="236"/>
                  </a:lnTo>
                  <a:lnTo>
                    <a:pt x="8" y="241"/>
                  </a:lnTo>
                  <a:lnTo>
                    <a:pt x="57" y="269"/>
                  </a:lnTo>
                  <a:lnTo>
                    <a:pt x="56" y="280"/>
                  </a:lnTo>
                  <a:lnTo>
                    <a:pt x="55" y="291"/>
                  </a:lnTo>
                  <a:lnTo>
                    <a:pt x="54" y="302"/>
                  </a:lnTo>
                  <a:lnTo>
                    <a:pt x="54" y="313"/>
                  </a:lnTo>
                  <a:lnTo>
                    <a:pt x="54" y="323"/>
                  </a:lnTo>
                  <a:lnTo>
                    <a:pt x="55" y="335"/>
                  </a:lnTo>
                  <a:lnTo>
                    <a:pt x="56" y="346"/>
                  </a:lnTo>
                  <a:lnTo>
                    <a:pt x="57" y="355"/>
                  </a:lnTo>
                  <a:lnTo>
                    <a:pt x="7" y="385"/>
                  </a:lnTo>
                  <a:lnTo>
                    <a:pt x="5" y="387"/>
                  </a:lnTo>
                  <a:lnTo>
                    <a:pt x="3" y="389"/>
                  </a:lnTo>
                  <a:lnTo>
                    <a:pt x="2" y="391"/>
                  </a:lnTo>
                  <a:lnTo>
                    <a:pt x="1" y="394"/>
                  </a:lnTo>
                  <a:lnTo>
                    <a:pt x="0" y="396"/>
                  </a:lnTo>
                  <a:lnTo>
                    <a:pt x="1" y="399"/>
                  </a:lnTo>
                  <a:lnTo>
                    <a:pt x="1" y="402"/>
                  </a:lnTo>
                  <a:lnTo>
                    <a:pt x="2" y="405"/>
                  </a:lnTo>
                  <a:lnTo>
                    <a:pt x="78" y="536"/>
                  </a:lnTo>
                  <a:lnTo>
                    <a:pt x="81" y="540"/>
                  </a:lnTo>
                  <a:lnTo>
                    <a:pt x="86" y="543"/>
                  </a:lnTo>
                  <a:lnTo>
                    <a:pt x="89" y="544"/>
                  </a:lnTo>
                  <a:lnTo>
                    <a:pt x="93" y="544"/>
                  </a:lnTo>
                  <a:lnTo>
                    <a:pt x="95" y="543"/>
                  </a:lnTo>
                  <a:lnTo>
                    <a:pt x="98" y="542"/>
                  </a:lnTo>
                  <a:lnTo>
                    <a:pt x="149" y="513"/>
                  </a:lnTo>
                  <a:lnTo>
                    <a:pt x="159" y="520"/>
                  </a:lnTo>
                  <a:lnTo>
                    <a:pt x="168" y="527"/>
                  </a:lnTo>
                  <a:lnTo>
                    <a:pt x="177" y="533"/>
                  </a:lnTo>
                  <a:lnTo>
                    <a:pt x="187" y="539"/>
                  </a:lnTo>
                  <a:lnTo>
                    <a:pt x="196" y="544"/>
                  </a:lnTo>
                  <a:lnTo>
                    <a:pt x="206" y="549"/>
                  </a:lnTo>
                  <a:lnTo>
                    <a:pt x="216" y="552"/>
                  </a:lnTo>
                  <a:lnTo>
                    <a:pt x="226" y="556"/>
                  </a:lnTo>
                  <a:lnTo>
                    <a:pt x="226" y="614"/>
                  </a:lnTo>
                  <a:lnTo>
                    <a:pt x="226" y="617"/>
                  </a:lnTo>
                  <a:lnTo>
                    <a:pt x="227" y="620"/>
                  </a:lnTo>
                  <a:lnTo>
                    <a:pt x="229" y="623"/>
                  </a:lnTo>
                  <a:lnTo>
                    <a:pt x="231" y="625"/>
                  </a:lnTo>
                  <a:lnTo>
                    <a:pt x="233" y="627"/>
                  </a:lnTo>
                  <a:lnTo>
                    <a:pt x="235" y="628"/>
                  </a:lnTo>
                  <a:lnTo>
                    <a:pt x="238" y="629"/>
                  </a:lnTo>
                  <a:lnTo>
                    <a:pt x="241" y="629"/>
                  </a:lnTo>
                  <a:lnTo>
                    <a:pt x="392" y="629"/>
                  </a:lnTo>
                  <a:lnTo>
                    <a:pt x="395" y="629"/>
                  </a:lnTo>
                  <a:lnTo>
                    <a:pt x="398" y="628"/>
                  </a:lnTo>
                  <a:lnTo>
                    <a:pt x="401" y="627"/>
                  </a:lnTo>
                  <a:lnTo>
                    <a:pt x="403" y="625"/>
                  </a:lnTo>
                  <a:lnTo>
                    <a:pt x="404" y="623"/>
                  </a:lnTo>
                  <a:lnTo>
                    <a:pt x="406" y="620"/>
                  </a:lnTo>
                  <a:lnTo>
                    <a:pt x="407" y="617"/>
                  </a:lnTo>
                  <a:lnTo>
                    <a:pt x="407" y="614"/>
                  </a:lnTo>
                  <a:lnTo>
                    <a:pt x="407" y="556"/>
                  </a:lnTo>
                  <a:lnTo>
                    <a:pt x="418" y="552"/>
                  </a:lnTo>
                  <a:lnTo>
                    <a:pt x="429" y="548"/>
                  </a:lnTo>
                  <a:lnTo>
                    <a:pt x="438" y="544"/>
                  </a:lnTo>
                  <a:lnTo>
                    <a:pt x="447" y="538"/>
                  </a:lnTo>
                  <a:lnTo>
                    <a:pt x="465" y="527"/>
                  </a:lnTo>
                  <a:lnTo>
                    <a:pt x="481" y="513"/>
                  </a:lnTo>
                  <a:lnTo>
                    <a:pt x="530" y="542"/>
                  </a:lnTo>
                  <a:lnTo>
                    <a:pt x="533" y="543"/>
                  </a:lnTo>
                  <a:lnTo>
                    <a:pt x="537" y="544"/>
                  </a:lnTo>
                  <a:lnTo>
                    <a:pt x="539" y="544"/>
                  </a:lnTo>
                  <a:lnTo>
                    <a:pt x="542" y="543"/>
                  </a:lnTo>
                  <a:lnTo>
                    <a:pt x="545" y="543"/>
                  </a:lnTo>
                  <a:lnTo>
                    <a:pt x="547" y="540"/>
                  </a:lnTo>
                  <a:lnTo>
                    <a:pt x="550" y="539"/>
                  </a:lnTo>
                  <a:lnTo>
                    <a:pt x="552" y="536"/>
                  </a:lnTo>
                  <a:lnTo>
                    <a:pt x="627" y="405"/>
                  </a:lnTo>
                  <a:lnTo>
                    <a:pt x="628" y="402"/>
                  </a:lnTo>
                  <a:lnTo>
                    <a:pt x="628" y="399"/>
                  </a:lnTo>
                  <a:lnTo>
                    <a:pt x="629" y="396"/>
                  </a:lnTo>
                  <a:lnTo>
                    <a:pt x="628" y="394"/>
                  </a:lnTo>
                  <a:lnTo>
                    <a:pt x="627" y="391"/>
                  </a:lnTo>
                  <a:lnTo>
                    <a:pt x="625" y="389"/>
                  </a:lnTo>
                  <a:lnTo>
                    <a:pt x="623" y="387"/>
                  </a:lnTo>
                  <a:lnTo>
                    <a:pt x="621" y="3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1" name="Freeform 4360">
              <a:extLst>
                <a:ext uri="{FF2B5EF4-FFF2-40B4-BE49-F238E27FC236}">
                  <a16:creationId xmlns:a16="http://schemas.microsoft.com/office/drawing/2014/main" id="{CDB8F87B-81A2-480F-ADA8-BFB5FD890ACD}"/>
                </a:ext>
              </a:extLst>
            </p:cNvPr>
            <p:cNvSpPr>
              <a:spLocks noEditPoints="1"/>
            </p:cNvSpPr>
            <p:nvPr/>
          </p:nvSpPr>
          <p:spPr bwMode="auto">
            <a:xfrm>
              <a:off x="7781925" y="1387475"/>
              <a:ext cx="115888" cy="117475"/>
            </a:xfrm>
            <a:custGeom>
              <a:avLst/>
              <a:gdLst>
                <a:gd name="T0" fmla="*/ 160 w 362"/>
                <a:gd name="T1" fmla="*/ 252 h 369"/>
                <a:gd name="T2" fmla="*/ 135 w 362"/>
                <a:gd name="T3" fmla="*/ 238 h 369"/>
                <a:gd name="T4" fmla="*/ 118 w 362"/>
                <a:gd name="T5" fmla="*/ 218 h 369"/>
                <a:gd name="T6" fmla="*/ 109 w 362"/>
                <a:gd name="T7" fmla="*/ 190 h 369"/>
                <a:gd name="T8" fmla="*/ 113 w 362"/>
                <a:gd name="T9" fmla="*/ 162 h 369"/>
                <a:gd name="T10" fmla="*/ 125 w 362"/>
                <a:gd name="T11" fmla="*/ 138 h 369"/>
                <a:gd name="T12" fmla="*/ 147 w 362"/>
                <a:gd name="T13" fmla="*/ 121 h 369"/>
                <a:gd name="T14" fmla="*/ 174 w 362"/>
                <a:gd name="T15" fmla="*/ 112 h 369"/>
                <a:gd name="T16" fmla="*/ 202 w 362"/>
                <a:gd name="T17" fmla="*/ 114 h 369"/>
                <a:gd name="T18" fmla="*/ 226 w 362"/>
                <a:gd name="T19" fmla="*/ 128 h 369"/>
                <a:gd name="T20" fmla="*/ 244 w 362"/>
                <a:gd name="T21" fmla="*/ 149 h 369"/>
                <a:gd name="T22" fmla="*/ 252 w 362"/>
                <a:gd name="T23" fmla="*/ 176 h 369"/>
                <a:gd name="T24" fmla="*/ 250 w 362"/>
                <a:gd name="T25" fmla="*/ 205 h 369"/>
                <a:gd name="T26" fmla="*/ 236 w 362"/>
                <a:gd name="T27" fmla="*/ 229 h 369"/>
                <a:gd name="T28" fmla="*/ 215 w 362"/>
                <a:gd name="T29" fmla="*/ 247 h 369"/>
                <a:gd name="T30" fmla="*/ 189 w 362"/>
                <a:gd name="T31" fmla="*/ 254 h 369"/>
                <a:gd name="T32" fmla="*/ 328 w 362"/>
                <a:gd name="T33" fmla="*/ 195 h 369"/>
                <a:gd name="T34" fmla="*/ 354 w 362"/>
                <a:gd name="T35" fmla="*/ 144 h 369"/>
                <a:gd name="T36" fmla="*/ 361 w 362"/>
                <a:gd name="T37" fmla="*/ 136 h 369"/>
                <a:gd name="T38" fmla="*/ 360 w 362"/>
                <a:gd name="T39" fmla="*/ 124 h 369"/>
                <a:gd name="T40" fmla="*/ 316 w 362"/>
                <a:gd name="T41" fmla="*/ 53 h 369"/>
                <a:gd name="T42" fmla="*/ 304 w 362"/>
                <a:gd name="T43" fmla="*/ 52 h 369"/>
                <a:gd name="T44" fmla="*/ 256 w 362"/>
                <a:gd name="T45" fmla="*/ 56 h 369"/>
                <a:gd name="T46" fmla="*/ 236 w 362"/>
                <a:gd name="T47" fmla="*/ 10 h 369"/>
                <a:gd name="T48" fmla="*/ 229 w 362"/>
                <a:gd name="T49" fmla="*/ 2 h 369"/>
                <a:gd name="T50" fmla="*/ 146 w 362"/>
                <a:gd name="T51" fmla="*/ 0 h 369"/>
                <a:gd name="T52" fmla="*/ 135 w 362"/>
                <a:gd name="T53" fmla="*/ 3 h 369"/>
                <a:gd name="T54" fmla="*/ 131 w 362"/>
                <a:gd name="T55" fmla="*/ 14 h 369"/>
                <a:gd name="T56" fmla="*/ 99 w 362"/>
                <a:gd name="T57" fmla="*/ 63 h 369"/>
                <a:gd name="T58" fmla="*/ 55 w 362"/>
                <a:gd name="T59" fmla="*/ 51 h 369"/>
                <a:gd name="T60" fmla="*/ 44 w 362"/>
                <a:gd name="T61" fmla="*/ 54 h 369"/>
                <a:gd name="T62" fmla="*/ 1 w 362"/>
                <a:gd name="T63" fmla="*/ 126 h 369"/>
                <a:gd name="T64" fmla="*/ 2 w 362"/>
                <a:gd name="T65" fmla="*/ 139 h 369"/>
                <a:gd name="T66" fmla="*/ 36 w 362"/>
                <a:gd name="T67" fmla="*/ 160 h 369"/>
                <a:gd name="T68" fmla="*/ 36 w 362"/>
                <a:gd name="T69" fmla="*/ 207 h 369"/>
                <a:gd name="T70" fmla="*/ 1 w 362"/>
                <a:gd name="T71" fmla="*/ 230 h 369"/>
                <a:gd name="T72" fmla="*/ 1 w 362"/>
                <a:gd name="T73" fmla="*/ 240 h 369"/>
                <a:gd name="T74" fmla="*/ 44 w 362"/>
                <a:gd name="T75" fmla="*/ 313 h 369"/>
                <a:gd name="T76" fmla="*/ 60 w 362"/>
                <a:gd name="T77" fmla="*/ 314 h 369"/>
                <a:gd name="T78" fmla="*/ 120 w 362"/>
                <a:gd name="T79" fmla="*/ 316 h 369"/>
                <a:gd name="T80" fmla="*/ 132 w 362"/>
                <a:gd name="T81" fmla="*/ 359 h 369"/>
                <a:gd name="T82" fmla="*/ 140 w 362"/>
                <a:gd name="T83" fmla="*/ 368 h 369"/>
                <a:gd name="T84" fmla="*/ 225 w 362"/>
                <a:gd name="T85" fmla="*/ 368 h 369"/>
                <a:gd name="T86" fmla="*/ 233 w 362"/>
                <a:gd name="T87" fmla="*/ 361 h 369"/>
                <a:gd name="T88" fmla="*/ 237 w 362"/>
                <a:gd name="T89" fmla="*/ 321 h 369"/>
                <a:gd name="T90" fmla="*/ 274 w 362"/>
                <a:gd name="T91" fmla="*/ 298 h 369"/>
                <a:gd name="T92" fmla="*/ 310 w 362"/>
                <a:gd name="T93" fmla="*/ 316 h 369"/>
                <a:gd name="T94" fmla="*/ 360 w 362"/>
                <a:gd name="T95" fmla="*/ 243 h 369"/>
                <a:gd name="T96" fmla="*/ 362 w 362"/>
                <a:gd name="T97" fmla="*/ 232 h 369"/>
                <a:gd name="T98" fmla="*/ 354 w 362"/>
                <a:gd name="T99" fmla="*/ 223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2" h="369">
                  <a:moveTo>
                    <a:pt x="181" y="255"/>
                  </a:moveTo>
                  <a:lnTo>
                    <a:pt x="174" y="254"/>
                  </a:lnTo>
                  <a:lnTo>
                    <a:pt x="166" y="253"/>
                  </a:lnTo>
                  <a:lnTo>
                    <a:pt x="160" y="252"/>
                  </a:lnTo>
                  <a:lnTo>
                    <a:pt x="153" y="249"/>
                  </a:lnTo>
                  <a:lnTo>
                    <a:pt x="147" y="247"/>
                  </a:lnTo>
                  <a:lnTo>
                    <a:pt x="141" y="243"/>
                  </a:lnTo>
                  <a:lnTo>
                    <a:pt x="135" y="238"/>
                  </a:lnTo>
                  <a:lnTo>
                    <a:pt x="131" y="234"/>
                  </a:lnTo>
                  <a:lnTo>
                    <a:pt x="125" y="229"/>
                  </a:lnTo>
                  <a:lnTo>
                    <a:pt x="122" y="223"/>
                  </a:lnTo>
                  <a:lnTo>
                    <a:pt x="118" y="218"/>
                  </a:lnTo>
                  <a:lnTo>
                    <a:pt x="115" y="212"/>
                  </a:lnTo>
                  <a:lnTo>
                    <a:pt x="113" y="205"/>
                  </a:lnTo>
                  <a:lnTo>
                    <a:pt x="110" y="198"/>
                  </a:lnTo>
                  <a:lnTo>
                    <a:pt x="109" y="190"/>
                  </a:lnTo>
                  <a:lnTo>
                    <a:pt x="109" y="183"/>
                  </a:lnTo>
                  <a:lnTo>
                    <a:pt x="109" y="176"/>
                  </a:lnTo>
                  <a:lnTo>
                    <a:pt x="110" y="169"/>
                  </a:lnTo>
                  <a:lnTo>
                    <a:pt x="113" y="162"/>
                  </a:lnTo>
                  <a:lnTo>
                    <a:pt x="115" y="156"/>
                  </a:lnTo>
                  <a:lnTo>
                    <a:pt x="118" y="149"/>
                  </a:lnTo>
                  <a:lnTo>
                    <a:pt x="122" y="143"/>
                  </a:lnTo>
                  <a:lnTo>
                    <a:pt x="125" y="138"/>
                  </a:lnTo>
                  <a:lnTo>
                    <a:pt x="131" y="132"/>
                  </a:lnTo>
                  <a:lnTo>
                    <a:pt x="135" y="128"/>
                  </a:lnTo>
                  <a:lnTo>
                    <a:pt x="141" y="124"/>
                  </a:lnTo>
                  <a:lnTo>
                    <a:pt x="147" y="121"/>
                  </a:lnTo>
                  <a:lnTo>
                    <a:pt x="153" y="117"/>
                  </a:lnTo>
                  <a:lnTo>
                    <a:pt x="160" y="114"/>
                  </a:lnTo>
                  <a:lnTo>
                    <a:pt x="166" y="113"/>
                  </a:lnTo>
                  <a:lnTo>
                    <a:pt x="174" y="112"/>
                  </a:lnTo>
                  <a:lnTo>
                    <a:pt x="181" y="111"/>
                  </a:lnTo>
                  <a:lnTo>
                    <a:pt x="189" y="112"/>
                  </a:lnTo>
                  <a:lnTo>
                    <a:pt x="195" y="113"/>
                  </a:lnTo>
                  <a:lnTo>
                    <a:pt x="202" y="114"/>
                  </a:lnTo>
                  <a:lnTo>
                    <a:pt x="209" y="117"/>
                  </a:lnTo>
                  <a:lnTo>
                    <a:pt x="215" y="121"/>
                  </a:lnTo>
                  <a:lnTo>
                    <a:pt x="221" y="124"/>
                  </a:lnTo>
                  <a:lnTo>
                    <a:pt x="226" y="128"/>
                  </a:lnTo>
                  <a:lnTo>
                    <a:pt x="231" y="132"/>
                  </a:lnTo>
                  <a:lnTo>
                    <a:pt x="236" y="138"/>
                  </a:lnTo>
                  <a:lnTo>
                    <a:pt x="240" y="143"/>
                  </a:lnTo>
                  <a:lnTo>
                    <a:pt x="244" y="149"/>
                  </a:lnTo>
                  <a:lnTo>
                    <a:pt x="247" y="156"/>
                  </a:lnTo>
                  <a:lnTo>
                    <a:pt x="250" y="162"/>
                  </a:lnTo>
                  <a:lnTo>
                    <a:pt x="251" y="169"/>
                  </a:lnTo>
                  <a:lnTo>
                    <a:pt x="252" y="176"/>
                  </a:lnTo>
                  <a:lnTo>
                    <a:pt x="253" y="183"/>
                  </a:lnTo>
                  <a:lnTo>
                    <a:pt x="252" y="190"/>
                  </a:lnTo>
                  <a:lnTo>
                    <a:pt x="251" y="198"/>
                  </a:lnTo>
                  <a:lnTo>
                    <a:pt x="250" y="205"/>
                  </a:lnTo>
                  <a:lnTo>
                    <a:pt x="247" y="212"/>
                  </a:lnTo>
                  <a:lnTo>
                    <a:pt x="244" y="218"/>
                  </a:lnTo>
                  <a:lnTo>
                    <a:pt x="240" y="223"/>
                  </a:lnTo>
                  <a:lnTo>
                    <a:pt x="236" y="229"/>
                  </a:lnTo>
                  <a:lnTo>
                    <a:pt x="231" y="234"/>
                  </a:lnTo>
                  <a:lnTo>
                    <a:pt x="226" y="238"/>
                  </a:lnTo>
                  <a:lnTo>
                    <a:pt x="221" y="243"/>
                  </a:lnTo>
                  <a:lnTo>
                    <a:pt x="215" y="247"/>
                  </a:lnTo>
                  <a:lnTo>
                    <a:pt x="209" y="249"/>
                  </a:lnTo>
                  <a:lnTo>
                    <a:pt x="202" y="252"/>
                  </a:lnTo>
                  <a:lnTo>
                    <a:pt x="195" y="253"/>
                  </a:lnTo>
                  <a:lnTo>
                    <a:pt x="189" y="254"/>
                  </a:lnTo>
                  <a:lnTo>
                    <a:pt x="181" y="255"/>
                  </a:lnTo>
                  <a:close/>
                  <a:moveTo>
                    <a:pt x="354" y="223"/>
                  </a:moveTo>
                  <a:lnTo>
                    <a:pt x="327" y="207"/>
                  </a:lnTo>
                  <a:lnTo>
                    <a:pt x="328" y="195"/>
                  </a:lnTo>
                  <a:lnTo>
                    <a:pt x="328" y="183"/>
                  </a:lnTo>
                  <a:lnTo>
                    <a:pt x="328" y="172"/>
                  </a:lnTo>
                  <a:lnTo>
                    <a:pt x="327" y="160"/>
                  </a:lnTo>
                  <a:lnTo>
                    <a:pt x="354" y="144"/>
                  </a:lnTo>
                  <a:lnTo>
                    <a:pt x="357" y="143"/>
                  </a:lnTo>
                  <a:lnTo>
                    <a:pt x="359" y="141"/>
                  </a:lnTo>
                  <a:lnTo>
                    <a:pt x="360" y="139"/>
                  </a:lnTo>
                  <a:lnTo>
                    <a:pt x="361" y="136"/>
                  </a:lnTo>
                  <a:lnTo>
                    <a:pt x="362" y="132"/>
                  </a:lnTo>
                  <a:lnTo>
                    <a:pt x="362" y="129"/>
                  </a:lnTo>
                  <a:lnTo>
                    <a:pt x="361" y="126"/>
                  </a:lnTo>
                  <a:lnTo>
                    <a:pt x="360" y="124"/>
                  </a:lnTo>
                  <a:lnTo>
                    <a:pt x="322" y="59"/>
                  </a:lnTo>
                  <a:lnTo>
                    <a:pt x="320" y="56"/>
                  </a:lnTo>
                  <a:lnTo>
                    <a:pt x="318" y="54"/>
                  </a:lnTo>
                  <a:lnTo>
                    <a:pt x="316" y="53"/>
                  </a:lnTo>
                  <a:lnTo>
                    <a:pt x="313" y="51"/>
                  </a:lnTo>
                  <a:lnTo>
                    <a:pt x="309" y="51"/>
                  </a:lnTo>
                  <a:lnTo>
                    <a:pt x="307" y="51"/>
                  </a:lnTo>
                  <a:lnTo>
                    <a:pt x="304" y="52"/>
                  </a:lnTo>
                  <a:lnTo>
                    <a:pt x="301" y="53"/>
                  </a:lnTo>
                  <a:lnTo>
                    <a:pt x="274" y="69"/>
                  </a:lnTo>
                  <a:lnTo>
                    <a:pt x="266" y="63"/>
                  </a:lnTo>
                  <a:lnTo>
                    <a:pt x="256" y="56"/>
                  </a:lnTo>
                  <a:lnTo>
                    <a:pt x="246" y="51"/>
                  </a:lnTo>
                  <a:lnTo>
                    <a:pt x="237" y="47"/>
                  </a:lnTo>
                  <a:lnTo>
                    <a:pt x="237" y="14"/>
                  </a:lnTo>
                  <a:lnTo>
                    <a:pt x="236" y="10"/>
                  </a:lnTo>
                  <a:lnTo>
                    <a:pt x="236" y="8"/>
                  </a:lnTo>
                  <a:lnTo>
                    <a:pt x="233" y="5"/>
                  </a:lnTo>
                  <a:lnTo>
                    <a:pt x="232" y="3"/>
                  </a:lnTo>
                  <a:lnTo>
                    <a:pt x="229" y="2"/>
                  </a:lnTo>
                  <a:lnTo>
                    <a:pt x="227" y="1"/>
                  </a:lnTo>
                  <a:lnTo>
                    <a:pt x="224" y="0"/>
                  </a:lnTo>
                  <a:lnTo>
                    <a:pt x="222" y="0"/>
                  </a:lnTo>
                  <a:lnTo>
                    <a:pt x="146" y="0"/>
                  </a:lnTo>
                  <a:lnTo>
                    <a:pt x="143" y="0"/>
                  </a:lnTo>
                  <a:lnTo>
                    <a:pt x="140" y="1"/>
                  </a:lnTo>
                  <a:lnTo>
                    <a:pt x="137" y="2"/>
                  </a:lnTo>
                  <a:lnTo>
                    <a:pt x="135" y="3"/>
                  </a:lnTo>
                  <a:lnTo>
                    <a:pt x="134" y="5"/>
                  </a:lnTo>
                  <a:lnTo>
                    <a:pt x="132" y="8"/>
                  </a:lnTo>
                  <a:lnTo>
                    <a:pt x="132" y="10"/>
                  </a:lnTo>
                  <a:lnTo>
                    <a:pt x="131" y="14"/>
                  </a:lnTo>
                  <a:lnTo>
                    <a:pt x="131" y="47"/>
                  </a:lnTo>
                  <a:lnTo>
                    <a:pt x="120" y="52"/>
                  </a:lnTo>
                  <a:lnTo>
                    <a:pt x="109" y="57"/>
                  </a:lnTo>
                  <a:lnTo>
                    <a:pt x="99" y="63"/>
                  </a:lnTo>
                  <a:lnTo>
                    <a:pt x="90" y="69"/>
                  </a:lnTo>
                  <a:lnTo>
                    <a:pt x="61" y="53"/>
                  </a:lnTo>
                  <a:lnTo>
                    <a:pt x="58" y="52"/>
                  </a:lnTo>
                  <a:lnTo>
                    <a:pt x="55" y="51"/>
                  </a:lnTo>
                  <a:lnTo>
                    <a:pt x="53" y="51"/>
                  </a:lnTo>
                  <a:lnTo>
                    <a:pt x="49" y="51"/>
                  </a:lnTo>
                  <a:lnTo>
                    <a:pt x="47" y="52"/>
                  </a:lnTo>
                  <a:lnTo>
                    <a:pt x="44" y="54"/>
                  </a:lnTo>
                  <a:lnTo>
                    <a:pt x="42" y="56"/>
                  </a:lnTo>
                  <a:lnTo>
                    <a:pt x="41" y="59"/>
                  </a:lnTo>
                  <a:lnTo>
                    <a:pt x="2" y="124"/>
                  </a:lnTo>
                  <a:lnTo>
                    <a:pt x="1" y="126"/>
                  </a:lnTo>
                  <a:lnTo>
                    <a:pt x="0" y="129"/>
                  </a:lnTo>
                  <a:lnTo>
                    <a:pt x="0" y="132"/>
                  </a:lnTo>
                  <a:lnTo>
                    <a:pt x="1" y="136"/>
                  </a:lnTo>
                  <a:lnTo>
                    <a:pt x="2" y="139"/>
                  </a:lnTo>
                  <a:lnTo>
                    <a:pt x="3" y="141"/>
                  </a:lnTo>
                  <a:lnTo>
                    <a:pt x="6" y="143"/>
                  </a:lnTo>
                  <a:lnTo>
                    <a:pt x="8" y="144"/>
                  </a:lnTo>
                  <a:lnTo>
                    <a:pt x="36" y="160"/>
                  </a:lnTo>
                  <a:lnTo>
                    <a:pt x="34" y="172"/>
                  </a:lnTo>
                  <a:lnTo>
                    <a:pt x="34" y="183"/>
                  </a:lnTo>
                  <a:lnTo>
                    <a:pt x="34" y="195"/>
                  </a:lnTo>
                  <a:lnTo>
                    <a:pt x="36" y="207"/>
                  </a:lnTo>
                  <a:lnTo>
                    <a:pt x="8" y="223"/>
                  </a:lnTo>
                  <a:lnTo>
                    <a:pt x="6" y="224"/>
                  </a:lnTo>
                  <a:lnTo>
                    <a:pt x="3" y="227"/>
                  </a:lnTo>
                  <a:lnTo>
                    <a:pt x="1" y="230"/>
                  </a:lnTo>
                  <a:lnTo>
                    <a:pt x="0" y="233"/>
                  </a:lnTo>
                  <a:lnTo>
                    <a:pt x="0" y="235"/>
                  </a:lnTo>
                  <a:lnTo>
                    <a:pt x="0" y="237"/>
                  </a:lnTo>
                  <a:lnTo>
                    <a:pt x="1" y="240"/>
                  </a:lnTo>
                  <a:lnTo>
                    <a:pt x="2" y="243"/>
                  </a:lnTo>
                  <a:lnTo>
                    <a:pt x="40" y="309"/>
                  </a:lnTo>
                  <a:lnTo>
                    <a:pt x="42" y="311"/>
                  </a:lnTo>
                  <a:lnTo>
                    <a:pt x="44" y="313"/>
                  </a:lnTo>
                  <a:lnTo>
                    <a:pt x="46" y="314"/>
                  </a:lnTo>
                  <a:lnTo>
                    <a:pt x="48" y="315"/>
                  </a:lnTo>
                  <a:lnTo>
                    <a:pt x="55" y="316"/>
                  </a:lnTo>
                  <a:lnTo>
                    <a:pt x="60" y="314"/>
                  </a:lnTo>
                  <a:lnTo>
                    <a:pt x="90" y="297"/>
                  </a:lnTo>
                  <a:lnTo>
                    <a:pt x="99" y="304"/>
                  </a:lnTo>
                  <a:lnTo>
                    <a:pt x="109" y="310"/>
                  </a:lnTo>
                  <a:lnTo>
                    <a:pt x="120" y="316"/>
                  </a:lnTo>
                  <a:lnTo>
                    <a:pt x="131" y="321"/>
                  </a:lnTo>
                  <a:lnTo>
                    <a:pt x="131" y="354"/>
                  </a:lnTo>
                  <a:lnTo>
                    <a:pt x="132" y="356"/>
                  </a:lnTo>
                  <a:lnTo>
                    <a:pt x="132" y="359"/>
                  </a:lnTo>
                  <a:lnTo>
                    <a:pt x="134" y="361"/>
                  </a:lnTo>
                  <a:lnTo>
                    <a:pt x="135" y="363"/>
                  </a:lnTo>
                  <a:lnTo>
                    <a:pt x="137" y="366"/>
                  </a:lnTo>
                  <a:lnTo>
                    <a:pt x="140" y="368"/>
                  </a:lnTo>
                  <a:lnTo>
                    <a:pt x="143" y="368"/>
                  </a:lnTo>
                  <a:lnTo>
                    <a:pt x="146" y="369"/>
                  </a:lnTo>
                  <a:lnTo>
                    <a:pt x="222" y="369"/>
                  </a:lnTo>
                  <a:lnTo>
                    <a:pt x="225" y="368"/>
                  </a:lnTo>
                  <a:lnTo>
                    <a:pt x="227" y="368"/>
                  </a:lnTo>
                  <a:lnTo>
                    <a:pt x="229" y="366"/>
                  </a:lnTo>
                  <a:lnTo>
                    <a:pt x="232" y="363"/>
                  </a:lnTo>
                  <a:lnTo>
                    <a:pt x="233" y="361"/>
                  </a:lnTo>
                  <a:lnTo>
                    <a:pt x="236" y="359"/>
                  </a:lnTo>
                  <a:lnTo>
                    <a:pt x="236" y="356"/>
                  </a:lnTo>
                  <a:lnTo>
                    <a:pt x="237" y="354"/>
                  </a:lnTo>
                  <a:lnTo>
                    <a:pt x="237" y="321"/>
                  </a:lnTo>
                  <a:lnTo>
                    <a:pt x="246" y="316"/>
                  </a:lnTo>
                  <a:lnTo>
                    <a:pt x="256" y="311"/>
                  </a:lnTo>
                  <a:lnTo>
                    <a:pt x="266" y="305"/>
                  </a:lnTo>
                  <a:lnTo>
                    <a:pt x="274" y="298"/>
                  </a:lnTo>
                  <a:lnTo>
                    <a:pt x="302" y="313"/>
                  </a:lnTo>
                  <a:lnTo>
                    <a:pt x="305" y="315"/>
                  </a:lnTo>
                  <a:lnTo>
                    <a:pt x="307" y="315"/>
                  </a:lnTo>
                  <a:lnTo>
                    <a:pt x="310" y="316"/>
                  </a:lnTo>
                  <a:lnTo>
                    <a:pt x="314" y="316"/>
                  </a:lnTo>
                  <a:lnTo>
                    <a:pt x="319" y="313"/>
                  </a:lnTo>
                  <a:lnTo>
                    <a:pt x="322" y="309"/>
                  </a:lnTo>
                  <a:lnTo>
                    <a:pt x="360" y="243"/>
                  </a:lnTo>
                  <a:lnTo>
                    <a:pt x="362" y="240"/>
                  </a:lnTo>
                  <a:lnTo>
                    <a:pt x="362" y="237"/>
                  </a:lnTo>
                  <a:lnTo>
                    <a:pt x="362" y="234"/>
                  </a:lnTo>
                  <a:lnTo>
                    <a:pt x="362" y="232"/>
                  </a:lnTo>
                  <a:lnTo>
                    <a:pt x="361" y="229"/>
                  </a:lnTo>
                  <a:lnTo>
                    <a:pt x="359" y="227"/>
                  </a:lnTo>
                  <a:lnTo>
                    <a:pt x="357" y="224"/>
                  </a:lnTo>
                  <a:lnTo>
                    <a:pt x="354"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42" name="Freeform 4346" descr="Icon of box and whisker chart. ">
            <a:extLst>
              <a:ext uri="{FF2B5EF4-FFF2-40B4-BE49-F238E27FC236}">
                <a16:creationId xmlns:a16="http://schemas.microsoft.com/office/drawing/2014/main" id="{D131817A-5B27-4718-8BAC-45C9CEDA45D9}"/>
              </a:ext>
            </a:extLst>
          </p:cNvPr>
          <p:cNvSpPr>
            <a:spLocks noEditPoints="1"/>
          </p:cNvSpPr>
          <p:nvPr/>
        </p:nvSpPr>
        <p:spPr bwMode="auto">
          <a:xfrm>
            <a:off x="3967321" y="3532346"/>
            <a:ext cx="345758" cy="345758"/>
          </a:xfrm>
          <a:custGeom>
            <a:avLst/>
            <a:gdLst>
              <a:gd name="T0" fmla="*/ 706 w 898"/>
              <a:gd name="T1" fmla="*/ 479 h 898"/>
              <a:gd name="T2" fmla="*/ 652 w 898"/>
              <a:gd name="T3" fmla="*/ 556 h 898"/>
              <a:gd name="T4" fmla="*/ 632 w 898"/>
              <a:gd name="T5" fmla="*/ 551 h 898"/>
              <a:gd name="T6" fmla="*/ 576 w 898"/>
              <a:gd name="T7" fmla="*/ 477 h 898"/>
              <a:gd name="T8" fmla="*/ 571 w 898"/>
              <a:gd name="T9" fmla="*/ 398 h 898"/>
              <a:gd name="T10" fmla="*/ 628 w 898"/>
              <a:gd name="T11" fmla="*/ 129 h 898"/>
              <a:gd name="T12" fmla="*/ 643 w 898"/>
              <a:gd name="T13" fmla="*/ 114 h 898"/>
              <a:gd name="T14" fmla="*/ 658 w 898"/>
              <a:gd name="T15" fmla="*/ 129 h 898"/>
              <a:gd name="T16" fmla="*/ 717 w 898"/>
              <a:gd name="T17" fmla="*/ 398 h 898"/>
              <a:gd name="T18" fmla="*/ 621 w 898"/>
              <a:gd name="T19" fmla="*/ 758 h 898"/>
              <a:gd name="T20" fmla="*/ 589 w 898"/>
              <a:gd name="T21" fmla="*/ 727 h 898"/>
              <a:gd name="T22" fmla="*/ 589 w 898"/>
              <a:gd name="T23" fmla="*/ 680 h 898"/>
              <a:gd name="T24" fmla="*/ 621 w 898"/>
              <a:gd name="T25" fmla="*/ 648 h 898"/>
              <a:gd name="T26" fmla="*/ 667 w 898"/>
              <a:gd name="T27" fmla="*/ 648 h 898"/>
              <a:gd name="T28" fmla="*/ 699 w 898"/>
              <a:gd name="T29" fmla="*/ 680 h 898"/>
              <a:gd name="T30" fmla="*/ 699 w 898"/>
              <a:gd name="T31" fmla="*/ 727 h 898"/>
              <a:gd name="T32" fmla="*/ 667 w 898"/>
              <a:gd name="T33" fmla="*/ 758 h 898"/>
              <a:gd name="T34" fmla="*/ 536 w 898"/>
              <a:gd name="T35" fmla="*/ 294 h 898"/>
              <a:gd name="T36" fmla="*/ 479 w 898"/>
              <a:gd name="T37" fmla="*/ 546 h 898"/>
              <a:gd name="T38" fmla="*/ 461 w 898"/>
              <a:gd name="T39" fmla="*/ 558 h 898"/>
              <a:gd name="T40" fmla="*/ 450 w 898"/>
              <a:gd name="T41" fmla="*/ 299 h 898"/>
              <a:gd name="T42" fmla="*/ 390 w 898"/>
              <a:gd name="T43" fmla="*/ 287 h 898"/>
              <a:gd name="T44" fmla="*/ 398 w 898"/>
              <a:gd name="T45" fmla="*/ 211 h 898"/>
              <a:gd name="T46" fmla="*/ 454 w 898"/>
              <a:gd name="T47" fmla="*/ 118 h 898"/>
              <a:gd name="T48" fmla="*/ 475 w 898"/>
              <a:gd name="T49" fmla="*/ 118 h 898"/>
              <a:gd name="T50" fmla="*/ 530 w 898"/>
              <a:gd name="T51" fmla="*/ 211 h 898"/>
              <a:gd name="T52" fmla="*/ 465 w 898"/>
              <a:gd name="T53" fmla="*/ 763 h 898"/>
              <a:gd name="T54" fmla="*/ 422 w 898"/>
              <a:gd name="T55" fmla="*/ 745 h 898"/>
              <a:gd name="T56" fmla="*/ 405 w 898"/>
              <a:gd name="T57" fmla="*/ 703 h 898"/>
              <a:gd name="T58" fmla="*/ 422 w 898"/>
              <a:gd name="T59" fmla="*/ 661 h 898"/>
              <a:gd name="T60" fmla="*/ 465 w 898"/>
              <a:gd name="T61" fmla="*/ 643 h 898"/>
              <a:gd name="T62" fmla="*/ 506 w 898"/>
              <a:gd name="T63" fmla="*/ 661 h 898"/>
              <a:gd name="T64" fmla="*/ 525 w 898"/>
              <a:gd name="T65" fmla="*/ 703 h 898"/>
              <a:gd name="T66" fmla="*/ 506 w 898"/>
              <a:gd name="T67" fmla="*/ 745 h 898"/>
              <a:gd name="T68" fmla="*/ 465 w 898"/>
              <a:gd name="T69" fmla="*/ 763 h 898"/>
              <a:gd name="T70" fmla="*/ 318 w 898"/>
              <a:gd name="T71" fmla="*/ 419 h 898"/>
              <a:gd name="T72" fmla="*/ 263 w 898"/>
              <a:gd name="T73" fmla="*/ 556 h 898"/>
              <a:gd name="T74" fmla="*/ 242 w 898"/>
              <a:gd name="T75" fmla="*/ 551 h 898"/>
              <a:gd name="T76" fmla="*/ 186 w 898"/>
              <a:gd name="T77" fmla="*/ 417 h 898"/>
              <a:gd name="T78" fmla="*/ 181 w 898"/>
              <a:gd name="T79" fmla="*/ 339 h 898"/>
              <a:gd name="T80" fmla="*/ 240 w 898"/>
              <a:gd name="T81" fmla="*/ 129 h 898"/>
              <a:gd name="T82" fmla="*/ 255 w 898"/>
              <a:gd name="T83" fmla="*/ 114 h 898"/>
              <a:gd name="T84" fmla="*/ 270 w 898"/>
              <a:gd name="T85" fmla="*/ 129 h 898"/>
              <a:gd name="T86" fmla="*/ 329 w 898"/>
              <a:gd name="T87" fmla="*/ 339 h 898"/>
              <a:gd name="T88" fmla="*/ 231 w 898"/>
              <a:gd name="T89" fmla="*/ 758 h 898"/>
              <a:gd name="T90" fmla="*/ 200 w 898"/>
              <a:gd name="T91" fmla="*/ 727 h 898"/>
              <a:gd name="T92" fmla="*/ 200 w 898"/>
              <a:gd name="T93" fmla="*/ 680 h 898"/>
              <a:gd name="T94" fmla="*/ 231 w 898"/>
              <a:gd name="T95" fmla="*/ 648 h 898"/>
              <a:gd name="T96" fmla="*/ 278 w 898"/>
              <a:gd name="T97" fmla="*/ 648 h 898"/>
              <a:gd name="T98" fmla="*/ 311 w 898"/>
              <a:gd name="T99" fmla="*/ 680 h 898"/>
              <a:gd name="T100" fmla="*/ 311 w 898"/>
              <a:gd name="T101" fmla="*/ 727 h 898"/>
              <a:gd name="T102" fmla="*/ 278 w 898"/>
              <a:gd name="T103" fmla="*/ 758 h 898"/>
              <a:gd name="T104" fmla="*/ 10 w 898"/>
              <a:gd name="T105" fmla="*/ 2 h 898"/>
              <a:gd name="T106" fmla="*/ 1 w 898"/>
              <a:gd name="T107" fmla="*/ 886 h 898"/>
              <a:gd name="T108" fmla="*/ 883 w 898"/>
              <a:gd name="T109" fmla="*/ 898 h 898"/>
              <a:gd name="T110" fmla="*/ 898 w 898"/>
              <a:gd name="T111" fmla="*/ 883 h 898"/>
              <a:gd name="T112" fmla="*/ 886 w 898"/>
              <a:gd name="T113" fmla="*/ 0 h 8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8" h="898">
                <a:moveTo>
                  <a:pt x="718" y="464"/>
                </a:moveTo>
                <a:lnTo>
                  <a:pt x="718" y="467"/>
                </a:lnTo>
                <a:lnTo>
                  <a:pt x="717" y="470"/>
                </a:lnTo>
                <a:lnTo>
                  <a:pt x="716" y="472"/>
                </a:lnTo>
                <a:lnTo>
                  <a:pt x="714" y="474"/>
                </a:lnTo>
                <a:lnTo>
                  <a:pt x="712" y="477"/>
                </a:lnTo>
                <a:lnTo>
                  <a:pt x="710" y="478"/>
                </a:lnTo>
                <a:lnTo>
                  <a:pt x="706" y="479"/>
                </a:lnTo>
                <a:lnTo>
                  <a:pt x="703" y="479"/>
                </a:lnTo>
                <a:lnTo>
                  <a:pt x="658" y="479"/>
                </a:lnTo>
                <a:lnTo>
                  <a:pt x="658" y="543"/>
                </a:lnTo>
                <a:lnTo>
                  <a:pt x="658" y="546"/>
                </a:lnTo>
                <a:lnTo>
                  <a:pt x="657" y="549"/>
                </a:lnTo>
                <a:lnTo>
                  <a:pt x="656" y="551"/>
                </a:lnTo>
                <a:lnTo>
                  <a:pt x="654" y="554"/>
                </a:lnTo>
                <a:lnTo>
                  <a:pt x="652" y="556"/>
                </a:lnTo>
                <a:lnTo>
                  <a:pt x="650" y="557"/>
                </a:lnTo>
                <a:lnTo>
                  <a:pt x="647" y="558"/>
                </a:lnTo>
                <a:lnTo>
                  <a:pt x="643" y="558"/>
                </a:lnTo>
                <a:lnTo>
                  <a:pt x="641" y="558"/>
                </a:lnTo>
                <a:lnTo>
                  <a:pt x="638" y="557"/>
                </a:lnTo>
                <a:lnTo>
                  <a:pt x="636" y="556"/>
                </a:lnTo>
                <a:lnTo>
                  <a:pt x="634" y="554"/>
                </a:lnTo>
                <a:lnTo>
                  <a:pt x="632" y="551"/>
                </a:lnTo>
                <a:lnTo>
                  <a:pt x="631" y="549"/>
                </a:lnTo>
                <a:lnTo>
                  <a:pt x="629" y="546"/>
                </a:lnTo>
                <a:lnTo>
                  <a:pt x="628" y="543"/>
                </a:lnTo>
                <a:lnTo>
                  <a:pt x="628" y="479"/>
                </a:lnTo>
                <a:lnTo>
                  <a:pt x="583" y="479"/>
                </a:lnTo>
                <a:lnTo>
                  <a:pt x="581" y="479"/>
                </a:lnTo>
                <a:lnTo>
                  <a:pt x="578" y="478"/>
                </a:lnTo>
                <a:lnTo>
                  <a:pt x="576" y="477"/>
                </a:lnTo>
                <a:lnTo>
                  <a:pt x="574" y="474"/>
                </a:lnTo>
                <a:lnTo>
                  <a:pt x="572" y="472"/>
                </a:lnTo>
                <a:lnTo>
                  <a:pt x="571" y="470"/>
                </a:lnTo>
                <a:lnTo>
                  <a:pt x="570" y="467"/>
                </a:lnTo>
                <a:lnTo>
                  <a:pt x="570" y="464"/>
                </a:lnTo>
                <a:lnTo>
                  <a:pt x="570" y="404"/>
                </a:lnTo>
                <a:lnTo>
                  <a:pt x="570" y="402"/>
                </a:lnTo>
                <a:lnTo>
                  <a:pt x="571" y="398"/>
                </a:lnTo>
                <a:lnTo>
                  <a:pt x="572" y="396"/>
                </a:lnTo>
                <a:lnTo>
                  <a:pt x="574" y="394"/>
                </a:lnTo>
                <a:lnTo>
                  <a:pt x="576" y="392"/>
                </a:lnTo>
                <a:lnTo>
                  <a:pt x="578" y="391"/>
                </a:lnTo>
                <a:lnTo>
                  <a:pt x="581" y="390"/>
                </a:lnTo>
                <a:lnTo>
                  <a:pt x="583" y="389"/>
                </a:lnTo>
                <a:lnTo>
                  <a:pt x="628" y="389"/>
                </a:lnTo>
                <a:lnTo>
                  <a:pt x="628" y="129"/>
                </a:lnTo>
                <a:lnTo>
                  <a:pt x="629" y="126"/>
                </a:lnTo>
                <a:lnTo>
                  <a:pt x="631" y="123"/>
                </a:lnTo>
                <a:lnTo>
                  <a:pt x="632" y="121"/>
                </a:lnTo>
                <a:lnTo>
                  <a:pt x="634" y="118"/>
                </a:lnTo>
                <a:lnTo>
                  <a:pt x="636" y="117"/>
                </a:lnTo>
                <a:lnTo>
                  <a:pt x="638" y="115"/>
                </a:lnTo>
                <a:lnTo>
                  <a:pt x="641" y="114"/>
                </a:lnTo>
                <a:lnTo>
                  <a:pt x="643" y="114"/>
                </a:lnTo>
                <a:lnTo>
                  <a:pt x="647" y="114"/>
                </a:lnTo>
                <a:lnTo>
                  <a:pt x="650" y="115"/>
                </a:lnTo>
                <a:lnTo>
                  <a:pt x="652" y="117"/>
                </a:lnTo>
                <a:lnTo>
                  <a:pt x="654" y="118"/>
                </a:lnTo>
                <a:lnTo>
                  <a:pt x="656" y="121"/>
                </a:lnTo>
                <a:lnTo>
                  <a:pt x="657" y="123"/>
                </a:lnTo>
                <a:lnTo>
                  <a:pt x="658" y="127"/>
                </a:lnTo>
                <a:lnTo>
                  <a:pt x="658" y="129"/>
                </a:lnTo>
                <a:lnTo>
                  <a:pt x="658" y="389"/>
                </a:lnTo>
                <a:lnTo>
                  <a:pt x="703" y="389"/>
                </a:lnTo>
                <a:lnTo>
                  <a:pt x="706" y="390"/>
                </a:lnTo>
                <a:lnTo>
                  <a:pt x="710" y="391"/>
                </a:lnTo>
                <a:lnTo>
                  <a:pt x="712" y="392"/>
                </a:lnTo>
                <a:lnTo>
                  <a:pt x="714" y="394"/>
                </a:lnTo>
                <a:lnTo>
                  <a:pt x="716" y="396"/>
                </a:lnTo>
                <a:lnTo>
                  <a:pt x="717" y="398"/>
                </a:lnTo>
                <a:lnTo>
                  <a:pt x="718" y="402"/>
                </a:lnTo>
                <a:lnTo>
                  <a:pt x="718" y="404"/>
                </a:lnTo>
                <a:lnTo>
                  <a:pt x="718" y="464"/>
                </a:lnTo>
                <a:close/>
                <a:moveTo>
                  <a:pt x="643" y="763"/>
                </a:moveTo>
                <a:lnTo>
                  <a:pt x="638" y="762"/>
                </a:lnTo>
                <a:lnTo>
                  <a:pt x="632" y="762"/>
                </a:lnTo>
                <a:lnTo>
                  <a:pt x="626" y="760"/>
                </a:lnTo>
                <a:lnTo>
                  <a:pt x="621" y="758"/>
                </a:lnTo>
                <a:lnTo>
                  <a:pt x="616" y="756"/>
                </a:lnTo>
                <a:lnTo>
                  <a:pt x="610" y="753"/>
                </a:lnTo>
                <a:lnTo>
                  <a:pt x="606" y="749"/>
                </a:lnTo>
                <a:lnTo>
                  <a:pt x="602" y="745"/>
                </a:lnTo>
                <a:lnTo>
                  <a:pt x="597" y="741"/>
                </a:lnTo>
                <a:lnTo>
                  <a:pt x="594" y="737"/>
                </a:lnTo>
                <a:lnTo>
                  <a:pt x="591" y="731"/>
                </a:lnTo>
                <a:lnTo>
                  <a:pt x="589" y="727"/>
                </a:lnTo>
                <a:lnTo>
                  <a:pt x="587" y="720"/>
                </a:lnTo>
                <a:lnTo>
                  <a:pt x="586" y="715"/>
                </a:lnTo>
                <a:lnTo>
                  <a:pt x="584" y="710"/>
                </a:lnTo>
                <a:lnTo>
                  <a:pt x="583" y="703"/>
                </a:lnTo>
                <a:lnTo>
                  <a:pt x="584" y="697"/>
                </a:lnTo>
                <a:lnTo>
                  <a:pt x="586" y="692"/>
                </a:lnTo>
                <a:lnTo>
                  <a:pt x="587" y="685"/>
                </a:lnTo>
                <a:lnTo>
                  <a:pt x="589" y="680"/>
                </a:lnTo>
                <a:lnTo>
                  <a:pt x="591" y="674"/>
                </a:lnTo>
                <a:lnTo>
                  <a:pt x="594" y="670"/>
                </a:lnTo>
                <a:lnTo>
                  <a:pt x="597" y="665"/>
                </a:lnTo>
                <a:lnTo>
                  <a:pt x="602" y="661"/>
                </a:lnTo>
                <a:lnTo>
                  <a:pt x="606" y="657"/>
                </a:lnTo>
                <a:lnTo>
                  <a:pt x="610" y="653"/>
                </a:lnTo>
                <a:lnTo>
                  <a:pt x="616" y="651"/>
                </a:lnTo>
                <a:lnTo>
                  <a:pt x="621" y="648"/>
                </a:lnTo>
                <a:lnTo>
                  <a:pt x="626" y="646"/>
                </a:lnTo>
                <a:lnTo>
                  <a:pt x="632" y="645"/>
                </a:lnTo>
                <a:lnTo>
                  <a:pt x="638" y="643"/>
                </a:lnTo>
                <a:lnTo>
                  <a:pt x="643" y="643"/>
                </a:lnTo>
                <a:lnTo>
                  <a:pt x="650" y="643"/>
                </a:lnTo>
                <a:lnTo>
                  <a:pt x="656" y="645"/>
                </a:lnTo>
                <a:lnTo>
                  <a:pt x="662" y="646"/>
                </a:lnTo>
                <a:lnTo>
                  <a:pt x="667" y="648"/>
                </a:lnTo>
                <a:lnTo>
                  <a:pt x="672" y="651"/>
                </a:lnTo>
                <a:lnTo>
                  <a:pt x="678" y="653"/>
                </a:lnTo>
                <a:lnTo>
                  <a:pt x="682" y="657"/>
                </a:lnTo>
                <a:lnTo>
                  <a:pt x="686" y="661"/>
                </a:lnTo>
                <a:lnTo>
                  <a:pt x="690" y="665"/>
                </a:lnTo>
                <a:lnTo>
                  <a:pt x="694" y="670"/>
                </a:lnTo>
                <a:lnTo>
                  <a:pt x="697" y="674"/>
                </a:lnTo>
                <a:lnTo>
                  <a:pt x="699" y="680"/>
                </a:lnTo>
                <a:lnTo>
                  <a:pt x="701" y="685"/>
                </a:lnTo>
                <a:lnTo>
                  <a:pt x="702" y="692"/>
                </a:lnTo>
                <a:lnTo>
                  <a:pt x="703" y="697"/>
                </a:lnTo>
                <a:lnTo>
                  <a:pt x="703" y="703"/>
                </a:lnTo>
                <a:lnTo>
                  <a:pt x="703" y="710"/>
                </a:lnTo>
                <a:lnTo>
                  <a:pt x="702" y="715"/>
                </a:lnTo>
                <a:lnTo>
                  <a:pt x="701" y="720"/>
                </a:lnTo>
                <a:lnTo>
                  <a:pt x="699" y="727"/>
                </a:lnTo>
                <a:lnTo>
                  <a:pt x="697" y="731"/>
                </a:lnTo>
                <a:lnTo>
                  <a:pt x="694" y="737"/>
                </a:lnTo>
                <a:lnTo>
                  <a:pt x="690" y="741"/>
                </a:lnTo>
                <a:lnTo>
                  <a:pt x="686" y="745"/>
                </a:lnTo>
                <a:lnTo>
                  <a:pt x="682" y="749"/>
                </a:lnTo>
                <a:lnTo>
                  <a:pt x="678" y="753"/>
                </a:lnTo>
                <a:lnTo>
                  <a:pt x="672" y="756"/>
                </a:lnTo>
                <a:lnTo>
                  <a:pt x="667" y="758"/>
                </a:lnTo>
                <a:lnTo>
                  <a:pt x="662" y="760"/>
                </a:lnTo>
                <a:lnTo>
                  <a:pt x="656" y="762"/>
                </a:lnTo>
                <a:lnTo>
                  <a:pt x="650" y="762"/>
                </a:lnTo>
                <a:lnTo>
                  <a:pt x="643" y="763"/>
                </a:lnTo>
                <a:close/>
                <a:moveTo>
                  <a:pt x="540" y="284"/>
                </a:moveTo>
                <a:lnTo>
                  <a:pt x="538" y="287"/>
                </a:lnTo>
                <a:lnTo>
                  <a:pt x="537" y="290"/>
                </a:lnTo>
                <a:lnTo>
                  <a:pt x="536" y="294"/>
                </a:lnTo>
                <a:lnTo>
                  <a:pt x="534" y="296"/>
                </a:lnTo>
                <a:lnTo>
                  <a:pt x="532" y="297"/>
                </a:lnTo>
                <a:lnTo>
                  <a:pt x="530" y="298"/>
                </a:lnTo>
                <a:lnTo>
                  <a:pt x="527" y="299"/>
                </a:lnTo>
                <a:lnTo>
                  <a:pt x="525" y="299"/>
                </a:lnTo>
                <a:lnTo>
                  <a:pt x="480" y="299"/>
                </a:lnTo>
                <a:lnTo>
                  <a:pt x="480" y="543"/>
                </a:lnTo>
                <a:lnTo>
                  <a:pt x="479" y="546"/>
                </a:lnTo>
                <a:lnTo>
                  <a:pt x="479" y="549"/>
                </a:lnTo>
                <a:lnTo>
                  <a:pt x="476" y="551"/>
                </a:lnTo>
                <a:lnTo>
                  <a:pt x="475" y="554"/>
                </a:lnTo>
                <a:lnTo>
                  <a:pt x="472" y="556"/>
                </a:lnTo>
                <a:lnTo>
                  <a:pt x="470" y="557"/>
                </a:lnTo>
                <a:lnTo>
                  <a:pt x="467" y="558"/>
                </a:lnTo>
                <a:lnTo>
                  <a:pt x="465" y="558"/>
                </a:lnTo>
                <a:lnTo>
                  <a:pt x="461" y="558"/>
                </a:lnTo>
                <a:lnTo>
                  <a:pt x="458" y="557"/>
                </a:lnTo>
                <a:lnTo>
                  <a:pt x="456" y="556"/>
                </a:lnTo>
                <a:lnTo>
                  <a:pt x="454" y="554"/>
                </a:lnTo>
                <a:lnTo>
                  <a:pt x="452" y="551"/>
                </a:lnTo>
                <a:lnTo>
                  <a:pt x="451" y="549"/>
                </a:lnTo>
                <a:lnTo>
                  <a:pt x="450" y="546"/>
                </a:lnTo>
                <a:lnTo>
                  <a:pt x="450" y="543"/>
                </a:lnTo>
                <a:lnTo>
                  <a:pt x="450" y="299"/>
                </a:lnTo>
                <a:lnTo>
                  <a:pt x="405" y="299"/>
                </a:lnTo>
                <a:lnTo>
                  <a:pt x="402" y="299"/>
                </a:lnTo>
                <a:lnTo>
                  <a:pt x="398" y="298"/>
                </a:lnTo>
                <a:lnTo>
                  <a:pt x="396" y="297"/>
                </a:lnTo>
                <a:lnTo>
                  <a:pt x="394" y="296"/>
                </a:lnTo>
                <a:lnTo>
                  <a:pt x="392" y="294"/>
                </a:lnTo>
                <a:lnTo>
                  <a:pt x="391" y="290"/>
                </a:lnTo>
                <a:lnTo>
                  <a:pt x="390" y="287"/>
                </a:lnTo>
                <a:lnTo>
                  <a:pt x="390" y="284"/>
                </a:lnTo>
                <a:lnTo>
                  <a:pt x="390" y="225"/>
                </a:lnTo>
                <a:lnTo>
                  <a:pt x="390" y="222"/>
                </a:lnTo>
                <a:lnTo>
                  <a:pt x="391" y="219"/>
                </a:lnTo>
                <a:lnTo>
                  <a:pt x="392" y="217"/>
                </a:lnTo>
                <a:lnTo>
                  <a:pt x="394" y="214"/>
                </a:lnTo>
                <a:lnTo>
                  <a:pt x="396" y="212"/>
                </a:lnTo>
                <a:lnTo>
                  <a:pt x="398" y="211"/>
                </a:lnTo>
                <a:lnTo>
                  <a:pt x="402" y="210"/>
                </a:lnTo>
                <a:lnTo>
                  <a:pt x="405" y="210"/>
                </a:lnTo>
                <a:lnTo>
                  <a:pt x="450" y="210"/>
                </a:lnTo>
                <a:lnTo>
                  <a:pt x="450" y="129"/>
                </a:lnTo>
                <a:lnTo>
                  <a:pt x="450" y="126"/>
                </a:lnTo>
                <a:lnTo>
                  <a:pt x="451" y="123"/>
                </a:lnTo>
                <a:lnTo>
                  <a:pt x="452" y="121"/>
                </a:lnTo>
                <a:lnTo>
                  <a:pt x="454" y="118"/>
                </a:lnTo>
                <a:lnTo>
                  <a:pt x="456" y="117"/>
                </a:lnTo>
                <a:lnTo>
                  <a:pt x="458" y="115"/>
                </a:lnTo>
                <a:lnTo>
                  <a:pt x="461" y="114"/>
                </a:lnTo>
                <a:lnTo>
                  <a:pt x="465" y="114"/>
                </a:lnTo>
                <a:lnTo>
                  <a:pt x="467" y="114"/>
                </a:lnTo>
                <a:lnTo>
                  <a:pt x="470" y="115"/>
                </a:lnTo>
                <a:lnTo>
                  <a:pt x="472" y="117"/>
                </a:lnTo>
                <a:lnTo>
                  <a:pt x="475" y="118"/>
                </a:lnTo>
                <a:lnTo>
                  <a:pt x="476" y="121"/>
                </a:lnTo>
                <a:lnTo>
                  <a:pt x="479" y="123"/>
                </a:lnTo>
                <a:lnTo>
                  <a:pt x="479" y="127"/>
                </a:lnTo>
                <a:lnTo>
                  <a:pt x="480" y="129"/>
                </a:lnTo>
                <a:lnTo>
                  <a:pt x="480" y="210"/>
                </a:lnTo>
                <a:lnTo>
                  <a:pt x="525" y="210"/>
                </a:lnTo>
                <a:lnTo>
                  <a:pt x="527" y="210"/>
                </a:lnTo>
                <a:lnTo>
                  <a:pt x="530" y="211"/>
                </a:lnTo>
                <a:lnTo>
                  <a:pt x="532" y="212"/>
                </a:lnTo>
                <a:lnTo>
                  <a:pt x="534" y="214"/>
                </a:lnTo>
                <a:lnTo>
                  <a:pt x="536" y="217"/>
                </a:lnTo>
                <a:lnTo>
                  <a:pt x="537" y="219"/>
                </a:lnTo>
                <a:lnTo>
                  <a:pt x="538" y="222"/>
                </a:lnTo>
                <a:lnTo>
                  <a:pt x="540" y="225"/>
                </a:lnTo>
                <a:lnTo>
                  <a:pt x="540" y="284"/>
                </a:lnTo>
                <a:close/>
                <a:moveTo>
                  <a:pt x="465" y="763"/>
                </a:moveTo>
                <a:lnTo>
                  <a:pt x="458" y="762"/>
                </a:lnTo>
                <a:lnTo>
                  <a:pt x="452" y="762"/>
                </a:lnTo>
                <a:lnTo>
                  <a:pt x="446" y="760"/>
                </a:lnTo>
                <a:lnTo>
                  <a:pt x="441" y="758"/>
                </a:lnTo>
                <a:lnTo>
                  <a:pt x="436" y="756"/>
                </a:lnTo>
                <a:lnTo>
                  <a:pt x="430" y="753"/>
                </a:lnTo>
                <a:lnTo>
                  <a:pt x="426" y="749"/>
                </a:lnTo>
                <a:lnTo>
                  <a:pt x="422" y="745"/>
                </a:lnTo>
                <a:lnTo>
                  <a:pt x="419" y="741"/>
                </a:lnTo>
                <a:lnTo>
                  <a:pt x="414" y="737"/>
                </a:lnTo>
                <a:lnTo>
                  <a:pt x="412" y="731"/>
                </a:lnTo>
                <a:lnTo>
                  <a:pt x="409" y="727"/>
                </a:lnTo>
                <a:lnTo>
                  <a:pt x="407" y="720"/>
                </a:lnTo>
                <a:lnTo>
                  <a:pt x="406" y="715"/>
                </a:lnTo>
                <a:lnTo>
                  <a:pt x="405" y="710"/>
                </a:lnTo>
                <a:lnTo>
                  <a:pt x="405" y="703"/>
                </a:lnTo>
                <a:lnTo>
                  <a:pt x="405" y="697"/>
                </a:lnTo>
                <a:lnTo>
                  <a:pt x="406" y="692"/>
                </a:lnTo>
                <a:lnTo>
                  <a:pt x="407" y="685"/>
                </a:lnTo>
                <a:lnTo>
                  <a:pt x="409" y="680"/>
                </a:lnTo>
                <a:lnTo>
                  <a:pt x="412" y="674"/>
                </a:lnTo>
                <a:lnTo>
                  <a:pt x="414" y="670"/>
                </a:lnTo>
                <a:lnTo>
                  <a:pt x="419" y="665"/>
                </a:lnTo>
                <a:lnTo>
                  <a:pt x="422" y="661"/>
                </a:lnTo>
                <a:lnTo>
                  <a:pt x="426" y="657"/>
                </a:lnTo>
                <a:lnTo>
                  <a:pt x="430" y="653"/>
                </a:lnTo>
                <a:lnTo>
                  <a:pt x="436" y="651"/>
                </a:lnTo>
                <a:lnTo>
                  <a:pt x="441" y="648"/>
                </a:lnTo>
                <a:lnTo>
                  <a:pt x="446" y="646"/>
                </a:lnTo>
                <a:lnTo>
                  <a:pt x="452" y="645"/>
                </a:lnTo>
                <a:lnTo>
                  <a:pt x="458" y="643"/>
                </a:lnTo>
                <a:lnTo>
                  <a:pt x="465" y="643"/>
                </a:lnTo>
                <a:lnTo>
                  <a:pt x="470" y="643"/>
                </a:lnTo>
                <a:lnTo>
                  <a:pt x="476" y="645"/>
                </a:lnTo>
                <a:lnTo>
                  <a:pt x="482" y="646"/>
                </a:lnTo>
                <a:lnTo>
                  <a:pt x="487" y="648"/>
                </a:lnTo>
                <a:lnTo>
                  <a:pt x="492" y="651"/>
                </a:lnTo>
                <a:lnTo>
                  <a:pt x="498" y="653"/>
                </a:lnTo>
                <a:lnTo>
                  <a:pt x="502" y="657"/>
                </a:lnTo>
                <a:lnTo>
                  <a:pt x="506" y="661"/>
                </a:lnTo>
                <a:lnTo>
                  <a:pt x="511" y="665"/>
                </a:lnTo>
                <a:lnTo>
                  <a:pt x="514" y="670"/>
                </a:lnTo>
                <a:lnTo>
                  <a:pt x="517" y="674"/>
                </a:lnTo>
                <a:lnTo>
                  <a:pt x="519" y="680"/>
                </a:lnTo>
                <a:lnTo>
                  <a:pt x="521" y="685"/>
                </a:lnTo>
                <a:lnTo>
                  <a:pt x="522" y="692"/>
                </a:lnTo>
                <a:lnTo>
                  <a:pt x="524" y="697"/>
                </a:lnTo>
                <a:lnTo>
                  <a:pt x="525" y="703"/>
                </a:lnTo>
                <a:lnTo>
                  <a:pt x="524" y="710"/>
                </a:lnTo>
                <a:lnTo>
                  <a:pt x="522" y="715"/>
                </a:lnTo>
                <a:lnTo>
                  <a:pt x="521" y="720"/>
                </a:lnTo>
                <a:lnTo>
                  <a:pt x="519" y="727"/>
                </a:lnTo>
                <a:lnTo>
                  <a:pt x="517" y="731"/>
                </a:lnTo>
                <a:lnTo>
                  <a:pt x="514" y="737"/>
                </a:lnTo>
                <a:lnTo>
                  <a:pt x="511" y="741"/>
                </a:lnTo>
                <a:lnTo>
                  <a:pt x="506" y="745"/>
                </a:lnTo>
                <a:lnTo>
                  <a:pt x="502" y="749"/>
                </a:lnTo>
                <a:lnTo>
                  <a:pt x="498" y="753"/>
                </a:lnTo>
                <a:lnTo>
                  <a:pt x="492" y="756"/>
                </a:lnTo>
                <a:lnTo>
                  <a:pt x="487" y="758"/>
                </a:lnTo>
                <a:lnTo>
                  <a:pt x="482" y="760"/>
                </a:lnTo>
                <a:lnTo>
                  <a:pt x="476" y="762"/>
                </a:lnTo>
                <a:lnTo>
                  <a:pt x="470" y="762"/>
                </a:lnTo>
                <a:lnTo>
                  <a:pt x="465" y="763"/>
                </a:lnTo>
                <a:close/>
                <a:moveTo>
                  <a:pt x="330" y="404"/>
                </a:moveTo>
                <a:lnTo>
                  <a:pt x="330" y="407"/>
                </a:lnTo>
                <a:lnTo>
                  <a:pt x="329" y="410"/>
                </a:lnTo>
                <a:lnTo>
                  <a:pt x="328" y="412"/>
                </a:lnTo>
                <a:lnTo>
                  <a:pt x="326" y="414"/>
                </a:lnTo>
                <a:lnTo>
                  <a:pt x="323" y="417"/>
                </a:lnTo>
                <a:lnTo>
                  <a:pt x="320" y="418"/>
                </a:lnTo>
                <a:lnTo>
                  <a:pt x="318" y="419"/>
                </a:lnTo>
                <a:lnTo>
                  <a:pt x="315" y="419"/>
                </a:lnTo>
                <a:lnTo>
                  <a:pt x="270" y="419"/>
                </a:lnTo>
                <a:lnTo>
                  <a:pt x="270" y="543"/>
                </a:lnTo>
                <a:lnTo>
                  <a:pt x="270" y="546"/>
                </a:lnTo>
                <a:lnTo>
                  <a:pt x="269" y="549"/>
                </a:lnTo>
                <a:lnTo>
                  <a:pt x="268" y="551"/>
                </a:lnTo>
                <a:lnTo>
                  <a:pt x="266" y="554"/>
                </a:lnTo>
                <a:lnTo>
                  <a:pt x="263" y="556"/>
                </a:lnTo>
                <a:lnTo>
                  <a:pt x="260" y="557"/>
                </a:lnTo>
                <a:lnTo>
                  <a:pt x="258" y="558"/>
                </a:lnTo>
                <a:lnTo>
                  <a:pt x="255" y="558"/>
                </a:lnTo>
                <a:lnTo>
                  <a:pt x="252" y="558"/>
                </a:lnTo>
                <a:lnTo>
                  <a:pt x="250" y="557"/>
                </a:lnTo>
                <a:lnTo>
                  <a:pt x="246" y="556"/>
                </a:lnTo>
                <a:lnTo>
                  <a:pt x="244" y="554"/>
                </a:lnTo>
                <a:lnTo>
                  <a:pt x="242" y="551"/>
                </a:lnTo>
                <a:lnTo>
                  <a:pt x="241" y="549"/>
                </a:lnTo>
                <a:lnTo>
                  <a:pt x="240" y="546"/>
                </a:lnTo>
                <a:lnTo>
                  <a:pt x="240" y="543"/>
                </a:lnTo>
                <a:lnTo>
                  <a:pt x="240" y="419"/>
                </a:lnTo>
                <a:lnTo>
                  <a:pt x="195" y="419"/>
                </a:lnTo>
                <a:lnTo>
                  <a:pt x="192" y="419"/>
                </a:lnTo>
                <a:lnTo>
                  <a:pt x="190" y="418"/>
                </a:lnTo>
                <a:lnTo>
                  <a:pt x="186" y="417"/>
                </a:lnTo>
                <a:lnTo>
                  <a:pt x="184" y="414"/>
                </a:lnTo>
                <a:lnTo>
                  <a:pt x="183" y="412"/>
                </a:lnTo>
                <a:lnTo>
                  <a:pt x="181" y="410"/>
                </a:lnTo>
                <a:lnTo>
                  <a:pt x="180" y="407"/>
                </a:lnTo>
                <a:lnTo>
                  <a:pt x="180" y="404"/>
                </a:lnTo>
                <a:lnTo>
                  <a:pt x="180" y="344"/>
                </a:lnTo>
                <a:lnTo>
                  <a:pt x="180" y="342"/>
                </a:lnTo>
                <a:lnTo>
                  <a:pt x="181" y="339"/>
                </a:lnTo>
                <a:lnTo>
                  <a:pt x="183" y="336"/>
                </a:lnTo>
                <a:lnTo>
                  <a:pt x="184" y="334"/>
                </a:lnTo>
                <a:lnTo>
                  <a:pt x="186" y="332"/>
                </a:lnTo>
                <a:lnTo>
                  <a:pt x="190" y="331"/>
                </a:lnTo>
                <a:lnTo>
                  <a:pt x="192" y="330"/>
                </a:lnTo>
                <a:lnTo>
                  <a:pt x="195" y="329"/>
                </a:lnTo>
                <a:lnTo>
                  <a:pt x="240" y="329"/>
                </a:lnTo>
                <a:lnTo>
                  <a:pt x="240" y="129"/>
                </a:lnTo>
                <a:lnTo>
                  <a:pt x="240" y="126"/>
                </a:lnTo>
                <a:lnTo>
                  <a:pt x="241" y="123"/>
                </a:lnTo>
                <a:lnTo>
                  <a:pt x="242" y="121"/>
                </a:lnTo>
                <a:lnTo>
                  <a:pt x="244" y="118"/>
                </a:lnTo>
                <a:lnTo>
                  <a:pt x="246" y="117"/>
                </a:lnTo>
                <a:lnTo>
                  <a:pt x="250" y="115"/>
                </a:lnTo>
                <a:lnTo>
                  <a:pt x="252" y="114"/>
                </a:lnTo>
                <a:lnTo>
                  <a:pt x="255" y="114"/>
                </a:lnTo>
                <a:lnTo>
                  <a:pt x="258" y="114"/>
                </a:lnTo>
                <a:lnTo>
                  <a:pt x="260" y="115"/>
                </a:lnTo>
                <a:lnTo>
                  <a:pt x="263" y="117"/>
                </a:lnTo>
                <a:lnTo>
                  <a:pt x="266" y="118"/>
                </a:lnTo>
                <a:lnTo>
                  <a:pt x="268" y="121"/>
                </a:lnTo>
                <a:lnTo>
                  <a:pt x="269" y="123"/>
                </a:lnTo>
                <a:lnTo>
                  <a:pt x="270" y="127"/>
                </a:lnTo>
                <a:lnTo>
                  <a:pt x="270" y="129"/>
                </a:lnTo>
                <a:lnTo>
                  <a:pt x="270" y="329"/>
                </a:lnTo>
                <a:lnTo>
                  <a:pt x="315" y="329"/>
                </a:lnTo>
                <a:lnTo>
                  <a:pt x="318" y="330"/>
                </a:lnTo>
                <a:lnTo>
                  <a:pt x="320" y="331"/>
                </a:lnTo>
                <a:lnTo>
                  <a:pt x="323" y="332"/>
                </a:lnTo>
                <a:lnTo>
                  <a:pt x="326" y="334"/>
                </a:lnTo>
                <a:lnTo>
                  <a:pt x="328" y="336"/>
                </a:lnTo>
                <a:lnTo>
                  <a:pt x="329" y="339"/>
                </a:lnTo>
                <a:lnTo>
                  <a:pt x="330" y="342"/>
                </a:lnTo>
                <a:lnTo>
                  <a:pt x="330" y="344"/>
                </a:lnTo>
                <a:lnTo>
                  <a:pt x="330" y="404"/>
                </a:lnTo>
                <a:close/>
                <a:moveTo>
                  <a:pt x="255" y="763"/>
                </a:moveTo>
                <a:lnTo>
                  <a:pt x="249" y="762"/>
                </a:lnTo>
                <a:lnTo>
                  <a:pt x="243" y="762"/>
                </a:lnTo>
                <a:lnTo>
                  <a:pt x="237" y="760"/>
                </a:lnTo>
                <a:lnTo>
                  <a:pt x="231" y="758"/>
                </a:lnTo>
                <a:lnTo>
                  <a:pt x="226" y="756"/>
                </a:lnTo>
                <a:lnTo>
                  <a:pt x="222" y="753"/>
                </a:lnTo>
                <a:lnTo>
                  <a:pt x="216" y="749"/>
                </a:lnTo>
                <a:lnTo>
                  <a:pt x="212" y="745"/>
                </a:lnTo>
                <a:lnTo>
                  <a:pt x="209" y="741"/>
                </a:lnTo>
                <a:lnTo>
                  <a:pt x="206" y="737"/>
                </a:lnTo>
                <a:lnTo>
                  <a:pt x="203" y="731"/>
                </a:lnTo>
                <a:lnTo>
                  <a:pt x="200" y="727"/>
                </a:lnTo>
                <a:lnTo>
                  <a:pt x="198" y="720"/>
                </a:lnTo>
                <a:lnTo>
                  <a:pt x="196" y="715"/>
                </a:lnTo>
                <a:lnTo>
                  <a:pt x="195" y="710"/>
                </a:lnTo>
                <a:lnTo>
                  <a:pt x="195" y="703"/>
                </a:lnTo>
                <a:lnTo>
                  <a:pt x="195" y="697"/>
                </a:lnTo>
                <a:lnTo>
                  <a:pt x="196" y="692"/>
                </a:lnTo>
                <a:lnTo>
                  <a:pt x="198" y="685"/>
                </a:lnTo>
                <a:lnTo>
                  <a:pt x="200" y="680"/>
                </a:lnTo>
                <a:lnTo>
                  <a:pt x="203" y="674"/>
                </a:lnTo>
                <a:lnTo>
                  <a:pt x="206" y="670"/>
                </a:lnTo>
                <a:lnTo>
                  <a:pt x="209" y="665"/>
                </a:lnTo>
                <a:lnTo>
                  <a:pt x="212" y="661"/>
                </a:lnTo>
                <a:lnTo>
                  <a:pt x="216" y="657"/>
                </a:lnTo>
                <a:lnTo>
                  <a:pt x="222" y="653"/>
                </a:lnTo>
                <a:lnTo>
                  <a:pt x="226" y="651"/>
                </a:lnTo>
                <a:lnTo>
                  <a:pt x="231" y="648"/>
                </a:lnTo>
                <a:lnTo>
                  <a:pt x="237" y="646"/>
                </a:lnTo>
                <a:lnTo>
                  <a:pt x="243" y="645"/>
                </a:lnTo>
                <a:lnTo>
                  <a:pt x="249" y="643"/>
                </a:lnTo>
                <a:lnTo>
                  <a:pt x="255" y="643"/>
                </a:lnTo>
                <a:lnTo>
                  <a:pt x="261" y="643"/>
                </a:lnTo>
                <a:lnTo>
                  <a:pt x="267" y="645"/>
                </a:lnTo>
                <a:lnTo>
                  <a:pt x="273" y="646"/>
                </a:lnTo>
                <a:lnTo>
                  <a:pt x="278" y="648"/>
                </a:lnTo>
                <a:lnTo>
                  <a:pt x="284" y="651"/>
                </a:lnTo>
                <a:lnTo>
                  <a:pt x="288" y="653"/>
                </a:lnTo>
                <a:lnTo>
                  <a:pt x="293" y="657"/>
                </a:lnTo>
                <a:lnTo>
                  <a:pt x="298" y="661"/>
                </a:lnTo>
                <a:lnTo>
                  <a:pt x="301" y="665"/>
                </a:lnTo>
                <a:lnTo>
                  <a:pt x="304" y="670"/>
                </a:lnTo>
                <a:lnTo>
                  <a:pt x="307" y="674"/>
                </a:lnTo>
                <a:lnTo>
                  <a:pt x="311" y="680"/>
                </a:lnTo>
                <a:lnTo>
                  <a:pt x="312" y="685"/>
                </a:lnTo>
                <a:lnTo>
                  <a:pt x="314" y="692"/>
                </a:lnTo>
                <a:lnTo>
                  <a:pt x="315" y="697"/>
                </a:lnTo>
                <a:lnTo>
                  <a:pt x="315" y="703"/>
                </a:lnTo>
                <a:lnTo>
                  <a:pt x="315" y="710"/>
                </a:lnTo>
                <a:lnTo>
                  <a:pt x="314" y="715"/>
                </a:lnTo>
                <a:lnTo>
                  <a:pt x="312" y="720"/>
                </a:lnTo>
                <a:lnTo>
                  <a:pt x="311" y="727"/>
                </a:lnTo>
                <a:lnTo>
                  <a:pt x="307" y="731"/>
                </a:lnTo>
                <a:lnTo>
                  <a:pt x="304" y="737"/>
                </a:lnTo>
                <a:lnTo>
                  <a:pt x="301" y="741"/>
                </a:lnTo>
                <a:lnTo>
                  <a:pt x="298" y="745"/>
                </a:lnTo>
                <a:lnTo>
                  <a:pt x="293" y="749"/>
                </a:lnTo>
                <a:lnTo>
                  <a:pt x="288" y="753"/>
                </a:lnTo>
                <a:lnTo>
                  <a:pt x="284" y="756"/>
                </a:lnTo>
                <a:lnTo>
                  <a:pt x="278" y="758"/>
                </a:lnTo>
                <a:lnTo>
                  <a:pt x="273" y="760"/>
                </a:lnTo>
                <a:lnTo>
                  <a:pt x="267" y="762"/>
                </a:lnTo>
                <a:lnTo>
                  <a:pt x="261" y="762"/>
                </a:lnTo>
                <a:lnTo>
                  <a:pt x="255" y="763"/>
                </a:lnTo>
                <a:close/>
                <a:moveTo>
                  <a:pt x="883" y="0"/>
                </a:moveTo>
                <a:lnTo>
                  <a:pt x="15" y="0"/>
                </a:lnTo>
                <a:lnTo>
                  <a:pt x="13" y="0"/>
                </a:lnTo>
                <a:lnTo>
                  <a:pt x="10" y="2"/>
                </a:lnTo>
                <a:lnTo>
                  <a:pt x="8" y="3"/>
                </a:lnTo>
                <a:lnTo>
                  <a:pt x="6" y="5"/>
                </a:lnTo>
                <a:lnTo>
                  <a:pt x="3" y="7"/>
                </a:lnTo>
                <a:lnTo>
                  <a:pt x="2" y="10"/>
                </a:lnTo>
                <a:lnTo>
                  <a:pt x="1" y="12"/>
                </a:lnTo>
                <a:lnTo>
                  <a:pt x="0" y="15"/>
                </a:lnTo>
                <a:lnTo>
                  <a:pt x="0" y="883"/>
                </a:lnTo>
                <a:lnTo>
                  <a:pt x="1" y="886"/>
                </a:lnTo>
                <a:lnTo>
                  <a:pt x="2" y="888"/>
                </a:lnTo>
                <a:lnTo>
                  <a:pt x="3" y="892"/>
                </a:lnTo>
                <a:lnTo>
                  <a:pt x="6" y="894"/>
                </a:lnTo>
                <a:lnTo>
                  <a:pt x="8" y="895"/>
                </a:lnTo>
                <a:lnTo>
                  <a:pt x="10" y="897"/>
                </a:lnTo>
                <a:lnTo>
                  <a:pt x="13" y="897"/>
                </a:lnTo>
                <a:lnTo>
                  <a:pt x="15" y="898"/>
                </a:lnTo>
                <a:lnTo>
                  <a:pt x="883" y="898"/>
                </a:lnTo>
                <a:lnTo>
                  <a:pt x="886" y="897"/>
                </a:lnTo>
                <a:lnTo>
                  <a:pt x="888" y="897"/>
                </a:lnTo>
                <a:lnTo>
                  <a:pt x="892" y="895"/>
                </a:lnTo>
                <a:lnTo>
                  <a:pt x="894" y="894"/>
                </a:lnTo>
                <a:lnTo>
                  <a:pt x="896" y="892"/>
                </a:lnTo>
                <a:lnTo>
                  <a:pt x="897" y="888"/>
                </a:lnTo>
                <a:lnTo>
                  <a:pt x="898" y="886"/>
                </a:lnTo>
                <a:lnTo>
                  <a:pt x="898" y="883"/>
                </a:lnTo>
                <a:lnTo>
                  <a:pt x="898" y="15"/>
                </a:lnTo>
                <a:lnTo>
                  <a:pt x="898" y="12"/>
                </a:lnTo>
                <a:lnTo>
                  <a:pt x="897" y="10"/>
                </a:lnTo>
                <a:lnTo>
                  <a:pt x="896" y="7"/>
                </a:lnTo>
                <a:lnTo>
                  <a:pt x="894" y="5"/>
                </a:lnTo>
                <a:lnTo>
                  <a:pt x="892" y="3"/>
                </a:lnTo>
                <a:lnTo>
                  <a:pt x="888" y="2"/>
                </a:lnTo>
                <a:lnTo>
                  <a:pt x="886" y="0"/>
                </a:lnTo>
                <a:lnTo>
                  <a:pt x="883"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 name="Rectangle 1"/>
          <p:cNvSpPr/>
          <p:nvPr/>
        </p:nvSpPr>
        <p:spPr>
          <a:xfrm>
            <a:off x="1512388" y="824334"/>
            <a:ext cx="9551399" cy="861774"/>
          </a:xfrm>
          <a:prstGeom prst="rect">
            <a:avLst/>
          </a:prstGeom>
        </p:spPr>
        <p:txBody>
          <a:bodyPr wrap="square">
            <a:spAutoFit/>
          </a:bodyPr>
          <a:lstStyle/>
          <a:p>
            <a:pPr algn="ctr"/>
            <a:r>
              <a:rPr lang="en-US" sz="3200" b="1" dirty="0"/>
              <a:t>Simple ways to burn (ENERGY OUT)</a:t>
            </a:r>
          </a:p>
          <a:p>
            <a:r>
              <a:rPr lang="en-US" b="1" dirty="0"/>
              <a:t>Below are a few ways to burn ~150 kcals in just 30 minutes (estimation varies based on weight) </a:t>
            </a:r>
          </a:p>
        </p:txBody>
      </p:sp>
      <p:sp>
        <p:nvSpPr>
          <p:cNvPr id="6" name="AutoShape 2" descr="Bottled Water - Safe Drinking Water"/>
          <p:cNvSpPr>
            <a:spLocks noChangeAspect="1" noChangeArrowheads="1"/>
          </p:cNvSpPr>
          <p:nvPr/>
        </p:nvSpPr>
        <p:spPr bwMode="auto">
          <a:xfrm>
            <a:off x="307975" y="7937"/>
            <a:ext cx="304800" cy="210783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p:nvSpPr>
        <p:spPr>
          <a:xfrm>
            <a:off x="1082553" y="2431837"/>
            <a:ext cx="5551291" cy="2554545"/>
          </a:xfrm>
          <a:prstGeom prst="rect">
            <a:avLst/>
          </a:prstGeom>
          <a:noFill/>
        </p:spPr>
        <p:txBody>
          <a:bodyPr wrap="square" rtlCol="0">
            <a:spAutoFit/>
          </a:bodyPr>
          <a:lstStyle/>
          <a:p>
            <a:pPr marL="457200" indent="-457200">
              <a:buFont typeface="Arial" panose="020B0604020202020204" pitchFamily="34" charset="0"/>
              <a:buChar char="•"/>
            </a:pPr>
            <a:r>
              <a:rPr lang="en-US" sz="3200" dirty="0"/>
              <a:t>Shoot hoops</a:t>
            </a:r>
          </a:p>
          <a:p>
            <a:pPr marL="457200" indent="-457200">
              <a:buFont typeface="Arial" panose="020B0604020202020204" pitchFamily="34" charset="0"/>
              <a:buChar char="•"/>
            </a:pPr>
            <a:r>
              <a:rPr lang="en-US" sz="3200" dirty="0"/>
              <a:t>Walk 2 miles</a:t>
            </a:r>
          </a:p>
          <a:p>
            <a:pPr marL="457200" indent="-457200">
              <a:buFont typeface="Arial" panose="020B0604020202020204" pitchFamily="34" charset="0"/>
              <a:buChar char="•"/>
            </a:pPr>
            <a:r>
              <a:rPr lang="en-US" sz="3200" dirty="0"/>
              <a:t>Do yard work </a:t>
            </a:r>
          </a:p>
          <a:p>
            <a:pPr marL="457200" indent="-457200">
              <a:buFont typeface="Arial" panose="020B0604020202020204" pitchFamily="34" charset="0"/>
              <a:buChar char="•"/>
            </a:pPr>
            <a:r>
              <a:rPr lang="en-US" sz="3200" dirty="0"/>
              <a:t>Go for a bike ride</a:t>
            </a:r>
          </a:p>
          <a:p>
            <a:pPr marL="457200" indent="-457200">
              <a:buFont typeface="Arial" panose="020B0604020202020204" pitchFamily="34" charset="0"/>
              <a:buChar char="•"/>
            </a:pPr>
            <a:r>
              <a:rPr lang="en-US" sz="3200" dirty="0"/>
              <a:t>Dancing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6185" y="2671630"/>
            <a:ext cx="3649688" cy="2142479"/>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6832910"/>
      </p:ext>
    </p:extLst>
  </p:cSld>
  <p:clrMapOvr>
    <a:masterClrMapping/>
  </p:clrMapOvr>
  <mc:AlternateContent xmlns:mc="http://schemas.openxmlformats.org/markup-compatibility/2006" xmlns:p14="http://schemas.microsoft.com/office/powerpoint/2010/main">
    <mc:Choice Requires="p14">
      <p:transition spd="slow" p14:dur="2000" advTm="55442"/>
    </mc:Choice>
    <mc:Fallback xmlns="">
      <p:transition spd="slow" advTm="55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hidden="1">
            <a:extLst>
              <a:ext uri="{FF2B5EF4-FFF2-40B4-BE49-F238E27FC236}">
                <a16:creationId xmlns:a16="http://schemas.microsoft.com/office/drawing/2014/main" id="{9FDB6406-0CDB-4213-A1B6-DE47D953FED3}"/>
              </a:ext>
            </a:extLst>
          </p:cNvPr>
          <p:cNvSpPr>
            <a:spLocks noGrp="1"/>
          </p:cNvSpPr>
          <p:nvPr>
            <p:ph type="title" idx="4294967295"/>
          </p:nvPr>
        </p:nvSpPr>
        <p:spPr>
          <a:xfrm>
            <a:off x="0" y="365125"/>
            <a:ext cx="10515600" cy="1325563"/>
          </a:xfrm>
        </p:spPr>
        <p:txBody>
          <a:bodyPr/>
          <a:lstStyle/>
          <a:p>
            <a:r>
              <a:rPr lang="en-US" dirty="0"/>
              <a:t>Project analysis slide 3</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ENERGY BALANCE</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2" name="Trapezoid 1">
            <a:extLst>
              <a:ext uri="{FF2B5EF4-FFF2-40B4-BE49-F238E27FC236}">
                <a16:creationId xmlns:a16="http://schemas.microsoft.com/office/drawing/2014/main" id="{5B804E9F-B6B5-41F9-9B63-9AF435FDC2B7}"/>
              </a:ext>
              <a:ext uri="{C183D7F6-B498-43B3-948B-1728B52AA6E4}">
                <adec:decorative xmlns:adec="http://schemas.microsoft.com/office/drawing/2017/decorative" val="1"/>
              </a:ext>
            </a:extLst>
          </p:cNvPr>
          <p:cNvSpPr/>
          <p:nvPr/>
        </p:nvSpPr>
        <p:spPr>
          <a:xfrm rot="5400000">
            <a:off x="-405667" y="2673357"/>
            <a:ext cx="4336142" cy="2044685"/>
          </a:xfrm>
          <a:prstGeom prst="trapezoi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rapezoid 42">
            <a:extLst>
              <a:ext uri="{FF2B5EF4-FFF2-40B4-BE49-F238E27FC236}">
                <a16:creationId xmlns:a16="http://schemas.microsoft.com/office/drawing/2014/main" id="{0092C447-C8E1-4B12-B012-E6D21CBB1FBE}"/>
              </a:ext>
              <a:ext uri="{C183D7F6-B498-43B3-948B-1728B52AA6E4}">
                <adec:decorative xmlns:adec="http://schemas.microsoft.com/office/drawing/2017/decorative" val="1"/>
              </a:ext>
            </a:extLst>
          </p:cNvPr>
          <p:cNvSpPr/>
          <p:nvPr/>
        </p:nvSpPr>
        <p:spPr>
          <a:xfrm rot="5400000">
            <a:off x="1761132" y="2673357"/>
            <a:ext cx="4336142" cy="2044685"/>
          </a:xfrm>
          <a:prstGeom prst="trapezoi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rapezoid 43">
            <a:extLst>
              <a:ext uri="{FF2B5EF4-FFF2-40B4-BE49-F238E27FC236}">
                <a16:creationId xmlns:a16="http://schemas.microsoft.com/office/drawing/2014/main" id="{7E139379-1914-4446-8D6D-984A47041A54}"/>
              </a:ext>
              <a:ext uri="{C183D7F6-B498-43B3-948B-1728B52AA6E4}">
                <adec:decorative xmlns:adec="http://schemas.microsoft.com/office/drawing/2017/decorative" val="1"/>
              </a:ext>
            </a:extLst>
          </p:cNvPr>
          <p:cNvSpPr/>
          <p:nvPr/>
        </p:nvSpPr>
        <p:spPr>
          <a:xfrm rot="5400000">
            <a:off x="3961855" y="2673358"/>
            <a:ext cx="4336142" cy="2044685"/>
          </a:xfrm>
          <a:prstGeom prst="trapezoi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rapezoid 44">
            <a:extLst>
              <a:ext uri="{FF2B5EF4-FFF2-40B4-BE49-F238E27FC236}">
                <a16:creationId xmlns:a16="http://schemas.microsoft.com/office/drawing/2014/main" id="{F79B51BB-1B30-4ED8-B26D-21EE8BC675B2}"/>
              </a:ext>
              <a:ext uri="{C183D7F6-B498-43B3-948B-1728B52AA6E4}">
                <adec:decorative xmlns:adec="http://schemas.microsoft.com/office/drawing/2017/decorative" val="1"/>
              </a:ext>
            </a:extLst>
          </p:cNvPr>
          <p:cNvSpPr/>
          <p:nvPr/>
        </p:nvSpPr>
        <p:spPr>
          <a:xfrm rot="5400000">
            <a:off x="6094728" y="2631261"/>
            <a:ext cx="4336142" cy="2044685"/>
          </a:xfrm>
          <a:prstGeom prst="trapezoid">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rapezoid 45">
            <a:extLst>
              <a:ext uri="{FF2B5EF4-FFF2-40B4-BE49-F238E27FC236}">
                <a16:creationId xmlns:a16="http://schemas.microsoft.com/office/drawing/2014/main" id="{89DA262E-0502-4E65-8ABA-E063880EAC4C}"/>
              </a:ext>
              <a:ext uri="{C183D7F6-B498-43B3-948B-1728B52AA6E4}">
                <adec:decorative xmlns:adec="http://schemas.microsoft.com/office/drawing/2017/decorative" val="1"/>
              </a:ext>
            </a:extLst>
          </p:cNvPr>
          <p:cNvSpPr/>
          <p:nvPr/>
        </p:nvSpPr>
        <p:spPr>
          <a:xfrm rot="5400000">
            <a:off x="8263685" y="2673357"/>
            <a:ext cx="4336142" cy="2044685"/>
          </a:xfrm>
          <a:prstGeom prst="trapezoid">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3F19BFA5-D0CA-4CF0-8499-504D956B6563}"/>
              </a:ext>
            </a:extLst>
          </p:cNvPr>
          <p:cNvSpPr/>
          <p:nvPr/>
        </p:nvSpPr>
        <p:spPr>
          <a:xfrm>
            <a:off x="1076604" y="2359573"/>
            <a:ext cx="1371600" cy="492443"/>
          </a:xfrm>
          <a:prstGeom prst="rect">
            <a:avLst/>
          </a:prstGeom>
        </p:spPr>
        <p:txBody>
          <a:bodyPr wrap="square" lIns="0" tIns="0" rIns="0" bIns="0">
            <a:spAutoFit/>
          </a:bodyPr>
          <a:lstStyle/>
          <a:p>
            <a:pPr algn="ctr"/>
            <a:r>
              <a:rPr lang="en-US" sz="1600" b="1" dirty="0">
                <a:solidFill>
                  <a:schemeClr val="bg1"/>
                </a:solidFill>
              </a:rPr>
              <a:t>SELF MONITORING</a:t>
            </a:r>
          </a:p>
        </p:txBody>
      </p:sp>
      <p:sp>
        <p:nvSpPr>
          <p:cNvPr id="47" name="Rectangle 46">
            <a:extLst>
              <a:ext uri="{FF2B5EF4-FFF2-40B4-BE49-F238E27FC236}">
                <a16:creationId xmlns:a16="http://schemas.microsoft.com/office/drawing/2014/main" id="{1751D31D-3535-411D-8BAC-95CCC90AB185}"/>
              </a:ext>
            </a:extLst>
          </p:cNvPr>
          <p:cNvSpPr/>
          <p:nvPr/>
        </p:nvSpPr>
        <p:spPr>
          <a:xfrm>
            <a:off x="3230078" y="2414438"/>
            <a:ext cx="1371600" cy="492443"/>
          </a:xfrm>
          <a:prstGeom prst="rect">
            <a:avLst/>
          </a:prstGeom>
        </p:spPr>
        <p:txBody>
          <a:bodyPr wrap="square" lIns="0" tIns="0" rIns="0" bIns="0">
            <a:spAutoFit/>
          </a:bodyPr>
          <a:lstStyle/>
          <a:p>
            <a:pPr algn="ctr"/>
            <a:r>
              <a:rPr lang="en-US" sz="1600" b="1" dirty="0">
                <a:solidFill>
                  <a:schemeClr val="bg1"/>
                </a:solidFill>
              </a:rPr>
              <a:t>MINDFUL EATING</a:t>
            </a:r>
          </a:p>
        </p:txBody>
      </p:sp>
      <p:sp>
        <p:nvSpPr>
          <p:cNvPr id="48" name="Rectangle 47">
            <a:extLst>
              <a:ext uri="{FF2B5EF4-FFF2-40B4-BE49-F238E27FC236}">
                <a16:creationId xmlns:a16="http://schemas.microsoft.com/office/drawing/2014/main" id="{FA4D735A-8F75-4E2A-8F1A-CC303B0718BA}"/>
              </a:ext>
            </a:extLst>
          </p:cNvPr>
          <p:cNvSpPr/>
          <p:nvPr/>
        </p:nvSpPr>
        <p:spPr>
          <a:xfrm>
            <a:off x="5218901" y="2482683"/>
            <a:ext cx="1752042" cy="246221"/>
          </a:xfrm>
          <a:prstGeom prst="rect">
            <a:avLst/>
          </a:prstGeom>
        </p:spPr>
        <p:txBody>
          <a:bodyPr wrap="square" lIns="0" tIns="0" rIns="0" bIns="0">
            <a:spAutoFit/>
          </a:bodyPr>
          <a:lstStyle/>
          <a:p>
            <a:pPr algn="ctr"/>
            <a:r>
              <a:rPr lang="en-US" sz="1600" b="1" dirty="0">
                <a:solidFill>
                  <a:schemeClr val="bg1"/>
                </a:solidFill>
              </a:rPr>
              <a:t>BALANCED MEALS</a:t>
            </a:r>
          </a:p>
        </p:txBody>
      </p:sp>
      <p:sp>
        <p:nvSpPr>
          <p:cNvPr id="49" name="Rectangle 48">
            <a:extLst>
              <a:ext uri="{FF2B5EF4-FFF2-40B4-BE49-F238E27FC236}">
                <a16:creationId xmlns:a16="http://schemas.microsoft.com/office/drawing/2014/main" id="{54AB9282-0505-49EB-AABF-998083225E3A}"/>
              </a:ext>
            </a:extLst>
          </p:cNvPr>
          <p:cNvSpPr/>
          <p:nvPr/>
        </p:nvSpPr>
        <p:spPr>
          <a:xfrm>
            <a:off x="7595041" y="2561868"/>
            <a:ext cx="1371600" cy="246221"/>
          </a:xfrm>
          <a:prstGeom prst="rect">
            <a:avLst/>
          </a:prstGeom>
        </p:spPr>
        <p:txBody>
          <a:bodyPr wrap="square" lIns="0" tIns="0" rIns="0" bIns="0">
            <a:spAutoFit/>
          </a:bodyPr>
          <a:lstStyle/>
          <a:p>
            <a:pPr algn="ctr"/>
            <a:r>
              <a:rPr lang="en-US" sz="1600" b="1" dirty="0">
                <a:solidFill>
                  <a:schemeClr val="bg1"/>
                </a:solidFill>
              </a:rPr>
              <a:t>MEAL PATTERN</a:t>
            </a:r>
          </a:p>
        </p:txBody>
      </p:sp>
      <p:sp>
        <p:nvSpPr>
          <p:cNvPr id="50" name="Rectangle 49">
            <a:extLst>
              <a:ext uri="{FF2B5EF4-FFF2-40B4-BE49-F238E27FC236}">
                <a16:creationId xmlns:a16="http://schemas.microsoft.com/office/drawing/2014/main" id="{D668C4B5-BCEC-465A-ADA5-6A054B15F7A3}"/>
              </a:ext>
            </a:extLst>
          </p:cNvPr>
          <p:cNvSpPr/>
          <p:nvPr/>
        </p:nvSpPr>
        <p:spPr>
          <a:xfrm>
            <a:off x="9745956" y="2438756"/>
            <a:ext cx="1371600" cy="492443"/>
          </a:xfrm>
          <a:prstGeom prst="rect">
            <a:avLst/>
          </a:prstGeom>
        </p:spPr>
        <p:txBody>
          <a:bodyPr wrap="square" lIns="0" tIns="0" rIns="0" bIns="0">
            <a:spAutoFit/>
          </a:bodyPr>
          <a:lstStyle/>
          <a:p>
            <a:pPr algn="ctr"/>
            <a:r>
              <a:rPr lang="en-US" sz="1600" b="1" dirty="0">
                <a:solidFill>
                  <a:schemeClr val="bg1"/>
                </a:solidFill>
              </a:rPr>
              <a:t>REGULAR EXERCISE</a:t>
            </a:r>
          </a:p>
        </p:txBody>
      </p:sp>
      <p:sp>
        <p:nvSpPr>
          <p:cNvPr id="51" name="Rectangle 50">
            <a:extLst>
              <a:ext uri="{FF2B5EF4-FFF2-40B4-BE49-F238E27FC236}">
                <a16:creationId xmlns:a16="http://schemas.microsoft.com/office/drawing/2014/main" id="{8AA18108-5B8B-4147-84A7-D30A16BEC4EA}"/>
              </a:ext>
            </a:extLst>
          </p:cNvPr>
          <p:cNvSpPr/>
          <p:nvPr/>
        </p:nvSpPr>
        <p:spPr>
          <a:xfrm>
            <a:off x="886383" y="3230105"/>
            <a:ext cx="1752042" cy="1461939"/>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Observing and recording eating and exercise patterns, followed by self reflection or feedback on the behaviors. </a:t>
            </a:r>
          </a:p>
        </p:txBody>
      </p:sp>
      <p:sp>
        <p:nvSpPr>
          <p:cNvPr id="52" name="Rectangle 51">
            <a:extLst>
              <a:ext uri="{FF2B5EF4-FFF2-40B4-BE49-F238E27FC236}">
                <a16:creationId xmlns:a16="http://schemas.microsoft.com/office/drawing/2014/main" id="{A8534162-B6E2-4579-9DAD-AD8DE07459BC}"/>
              </a:ext>
            </a:extLst>
          </p:cNvPr>
          <p:cNvSpPr/>
          <p:nvPr/>
        </p:nvSpPr>
        <p:spPr>
          <a:xfrm>
            <a:off x="3053182" y="3047530"/>
            <a:ext cx="1752042" cy="2192908"/>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Mindfulness is described as focusing on the present moment, while acknowledging and accepting your feelings, thoughts, and bodily sensations without judgment.. </a:t>
            </a:r>
          </a:p>
        </p:txBody>
      </p:sp>
      <p:sp>
        <p:nvSpPr>
          <p:cNvPr id="53" name="Rectangle 52">
            <a:extLst>
              <a:ext uri="{FF2B5EF4-FFF2-40B4-BE49-F238E27FC236}">
                <a16:creationId xmlns:a16="http://schemas.microsoft.com/office/drawing/2014/main" id="{E1535E1C-6EBC-45D8-BCE1-D5B947A61FB6}"/>
              </a:ext>
            </a:extLst>
          </p:cNvPr>
          <p:cNvSpPr/>
          <p:nvPr/>
        </p:nvSpPr>
        <p:spPr>
          <a:xfrm>
            <a:off x="5196584" y="3032647"/>
            <a:ext cx="1752042" cy="1705595"/>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 Balanced meals pre and post surgery should emphasize lean protein, whole fruits and vegetables, whole grains/legumes and healthy fats. </a:t>
            </a:r>
          </a:p>
        </p:txBody>
      </p:sp>
      <p:sp>
        <p:nvSpPr>
          <p:cNvPr id="54" name="Rectangle 53">
            <a:extLst>
              <a:ext uri="{FF2B5EF4-FFF2-40B4-BE49-F238E27FC236}">
                <a16:creationId xmlns:a16="http://schemas.microsoft.com/office/drawing/2014/main" id="{28FF18A5-7B4E-4493-B38D-E732E033F82F}"/>
              </a:ext>
            </a:extLst>
          </p:cNvPr>
          <p:cNvSpPr/>
          <p:nvPr/>
        </p:nvSpPr>
        <p:spPr>
          <a:xfrm>
            <a:off x="7386778" y="3032647"/>
            <a:ext cx="1752042" cy="1949252"/>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Following a regular meal pattern or schedule with no skipped meals is key to long-term success. It helps to regular blood sugar, appetite, and prevent overeating</a:t>
            </a:r>
          </a:p>
        </p:txBody>
      </p:sp>
      <p:sp>
        <p:nvSpPr>
          <p:cNvPr id="55" name="Rectangle 54">
            <a:extLst>
              <a:ext uri="{FF2B5EF4-FFF2-40B4-BE49-F238E27FC236}">
                <a16:creationId xmlns:a16="http://schemas.microsoft.com/office/drawing/2014/main" id="{5BCD242F-9A97-473E-8E17-3F6C3C75CE68}"/>
              </a:ext>
            </a:extLst>
          </p:cNvPr>
          <p:cNvSpPr/>
          <p:nvPr/>
        </p:nvSpPr>
        <p:spPr>
          <a:xfrm>
            <a:off x="9555735" y="3047530"/>
            <a:ext cx="1752042" cy="2192908"/>
          </a:xfrm>
          <a:prstGeom prst="rect">
            <a:avLst/>
          </a:prstGeom>
        </p:spPr>
        <p:txBody>
          <a:bodyPr wrap="square" lIns="0" tIns="0" rIns="0" bIns="0" anchor="t">
            <a:spAutoFit/>
          </a:bodyPr>
          <a:lstStyle/>
          <a:p>
            <a:pPr algn="ctr">
              <a:lnSpc>
                <a:spcPts val="1900"/>
              </a:lnSpc>
            </a:pPr>
            <a:r>
              <a:rPr lang="en-US" sz="1400" dirty="0">
                <a:solidFill>
                  <a:schemeClr val="bg1"/>
                </a:solidFill>
                <a:cs typeface="Segoe UI" panose="020B0502040204020203" pitchFamily="34" charset="0"/>
              </a:rPr>
              <a:t>Establishing regular exercise patterns (including light aerobic conditioning and resistance training) for at least 20 minutes/day for 3-4 days/week improves surgical outcomes.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2569134"/>
      </p:ext>
    </p:extLst>
  </p:cSld>
  <p:clrMapOvr>
    <a:masterClrMapping/>
  </p:clrMapOvr>
  <mc:AlternateContent xmlns:mc="http://schemas.openxmlformats.org/markup-compatibility/2006" xmlns:p14="http://schemas.microsoft.com/office/powerpoint/2010/main">
    <mc:Choice Requires="p14">
      <p:transition spd="slow" p14:dur="2000" advTm="311362"/>
    </mc:Choice>
    <mc:Fallback xmlns="">
      <p:transition spd="slow" advTm="311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hidden="1">
            <a:extLst>
              <a:ext uri="{FF2B5EF4-FFF2-40B4-BE49-F238E27FC236}">
                <a16:creationId xmlns:a16="http://schemas.microsoft.com/office/drawing/2014/main" id="{ED2F5393-91A3-4102-A584-E902285C507A}"/>
              </a:ext>
            </a:extLst>
          </p:cNvPr>
          <p:cNvSpPr>
            <a:spLocks noGrp="1"/>
          </p:cNvSpPr>
          <p:nvPr>
            <p:ph type="title" idx="4294967295"/>
          </p:nvPr>
        </p:nvSpPr>
        <p:spPr>
          <a:xfrm>
            <a:off x="0" y="365125"/>
            <a:ext cx="10515600" cy="1325563"/>
          </a:xfrm>
        </p:spPr>
        <p:txBody>
          <a:bodyPr/>
          <a:lstStyle/>
          <a:p>
            <a:r>
              <a:rPr lang="en-US" dirty="0"/>
              <a:t>Project analysis slide 4</a:t>
            </a:r>
          </a:p>
        </p:txBody>
      </p:sp>
      <p:cxnSp>
        <p:nvCxnSpPr>
          <p:cNvPr id="8" name="Straight Connector 7">
            <a:extLst>
              <a:ext uri="{FF2B5EF4-FFF2-40B4-BE49-F238E27FC236}">
                <a16:creationId xmlns:a16="http://schemas.microsoft.com/office/drawing/2014/main" id="{D0986099-F5F2-4E8B-BE17-81194861A00C}"/>
              </a:ext>
              <a:ext uri="{C183D7F6-B498-43B3-948B-1728B52AA6E4}">
                <adec:decorative xmlns:adec="http://schemas.microsoft.com/office/drawing/2017/decorative" val="1"/>
              </a:ext>
            </a:extLst>
          </p:cNvPr>
          <p:cNvCxnSpPr>
            <a:cxnSpLocks/>
          </p:cNvCxnSpPr>
          <p:nvPr/>
        </p:nvCxnSpPr>
        <p:spPr>
          <a:xfrm>
            <a:off x="8105775" y="522898"/>
            <a:ext cx="4086225" cy="0"/>
          </a:xfrm>
          <a:prstGeom prst="line">
            <a:avLst/>
          </a:prstGeom>
          <a:ln>
            <a:solidFill>
              <a:schemeClr val="accent3">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4E3F5479-058B-4FA8-92E9-18CAB8CDC5C5}"/>
              </a:ext>
            </a:extLst>
          </p:cNvPr>
          <p:cNvSpPr txBox="1">
            <a:spLocks/>
          </p:cNvSpPr>
          <p:nvPr/>
        </p:nvSpPr>
        <p:spPr>
          <a:xfrm>
            <a:off x="228600" y="190500"/>
            <a:ext cx="11734800" cy="775597"/>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tx1">
                    <a:lumMod val="75000"/>
                    <a:lumOff val="25000"/>
                  </a:schemeClr>
                </a:solidFill>
              </a:rPr>
              <a:t>Balanced Meals</a:t>
            </a:r>
            <a:br>
              <a:rPr lang="en-US" sz="2800" dirty="0">
                <a:solidFill>
                  <a:schemeClr val="tx1">
                    <a:lumMod val="75000"/>
                    <a:lumOff val="25000"/>
                  </a:schemeClr>
                </a:solidFill>
              </a:rPr>
            </a:br>
            <a:endParaRPr lang="en-US" sz="2800" dirty="0">
              <a:solidFill>
                <a:schemeClr val="tx1">
                  <a:lumMod val="75000"/>
                  <a:lumOff val="25000"/>
                </a:schemeClr>
              </a:solidFill>
            </a:endParaRPr>
          </a:p>
        </p:txBody>
      </p:sp>
      <p:cxnSp>
        <p:nvCxnSpPr>
          <p:cNvPr id="14" name="Straight Connector 13">
            <a:extLst>
              <a:ext uri="{FF2B5EF4-FFF2-40B4-BE49-F238E27FC236}">
                <a16:creationId xmlns:a16="http://schemas.microsoft.com/office/drawing/2014/main" id="{83E690F4-843A-47A5-8620-4FB01C0D8E68}"/>
              </a:ext>
              <a:ext uri="{C183D7F6-B498-43B3-948B-1728B52AA6E4}">
                <adec:decorative xmlns:adec="http://schemas.microsoft.com/office/drawing/2017/decorative" val="1"/>
              </a:ext>
            </a:extLst>
          </p:cNvPr>
          <p:cNvCxnSpPr>
            <a:cxnSpLocks/>
          </p:cNvCxnSpPr>
          <p:nvPr/>
        </p:nvCxnSpPr>
        <p:spPr>
          <a:xfrm>
            <a:off x="0" y="522898"/>
            <a:ext cx="4086225" cy="0"/>
          </a:xfrm>
          <a:prstGeom prst="line">
            <a:avLst/>
          </a:prstGeom>
          <a:ln>
            <a:solidFill>
              <a:schemeClr val="accent3">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9F23A462-D581-4451-A275-D8FA412E142C}"/>
              </a:ext>
              <a:ext uri="{C183D7F6-B498-43B3-948B-1728B52AA6E4}">
                <adec:decorative xmlns:adec="http://schemas.microsoft.com/office/drawing/2017/decorative" val="1"/>
              </a:ext>
            </a:extLst>
          </p:cNvPr>
          <p:cNvSpPr/>
          <p:nvPr/>
        </p:nvSpPr>
        <p:spPr>
          <a:xfrm>
            <a:off x="1608091" y="1567964"/>
            <a:ext cx="3477985" cy="32816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37" name="Oval 36">
            <a:extLst>
              <a:ext uri="{FF2B5EF4-FFF2-40B4-BE49-F238E27FC236}">
                <a16:creationId xmlns:a16="http://schemas.microsoft.com/office/drawing/2014/main" id="{9F23A462-D581-4451-A275-D8FA412E142C}"/>
              </a:ext>
              <a:ext uri="{C183D7F6-B498-43B3-948B-1728B52AA6E4}">
                <adec:decorative xmlns:adec="http://schemas.microsoft.com/office/drawing/2017/decorative" val="1"/>
              </a:ext>
            </a:extLst>
          </p:cNvPr>
          <p:cNvSpPr/>
          <p:nvPr/>
        </p:nvSpPr>
        <p:spPr>
          <a:xfrm>
            <a:off x="7190015" y="1567964"/>
            <a:ext cx="3477985" cy="328162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9" name="TextBox 8"/>
          <p:cNvSpPr txBox="1"/>
          <p:nvPr/>
        </p:nvSpPr>
        <p:spPr>
          <a:xfrm>
            <a:off x="685800" y="5102380"/>
            <a:ext cx="5842000" cy="861774"/>
          </a:xfrm>
          <a:prstGeom prst="rect">
            <a:avLst/>
          </a:prstGeom>
          <a:noFill/>
        </p:spPr>
        <p:txBody>
          <a:bodyPr wrap="square" rtlCol="0">
            <a:spAutoFit/>
          </a:bodyPr>
          <a:lstStyle/>
          <a:p>
            <a:pPr algn="ctr"/>
            <a:r>
              <a:rPr lang="en-US" sz="3200" dirty="0"/>
              <a:t>Before Surgery</a:t>
            </a:r>
          </a:p>
          <a:p>
            <a:r>
              <a:rPr lang="en-US" dirty="0"/>
              <a:t>½ plate non-starchy vegetables, ¼ protein, ½ starch or fruit</a:t>
            </a:r>
          </a:p>
        </p:txBody>
      </p:sp>
      <p:sp>
        <p:nvSpPr>
          <p:cNvPr id="39" name="TextBox 38"/>
          <p:cNvSpPr txBox="1"/>
          <p:nvPr/>
        </p:nvSpPr>
        <p:spPr>
          <a:xfrm>
            <a:off x="7048500" y="5159065"/>
            <a:ext cx="4457700" cy="1415772"/>
          </a:xfrm>
          <a:prstGeom prst="rect">
            <a:avLst/>
          </a:prstGeom>
          <a:noFill/>
        </p:spPr>
        <p:txBody>
          <a:bodyPr wrap="square" rtlCol="0">
            <a:spAutoFit/>
          </a:bodyPr>
          <a:lstStyle/>
          <a:p>
            <a:r>
              <a:rPr lang="en-US" sz="3200" dirty="0"/>
              <a:t>After Surgery</a:t>
            </a:r>
          </a:p>
          <a:p>
            <a:r>
              <a:rPr lang="en-US" dirty="0"/>
              <a:t>Eat 2-3 oz. protein rich food first</a:t>
            </a:r>
          </a:p>
          <a:p>
            <a:r>
              <a:rPr lang="en-US" dirty="0"/>
              <a:t>Choose non-starchy vegetables second</a:t>
            </a:r>
          </a:p>
          <a:p>
            <a:r>
              <a:rPr lang="en-US" dirty="0"/>
              <a:t>If still hungry, eat high fiber fruit/whole grain </a:t>
            </a:r>
          </a:p>
        </p:txBody>
      </p:sp>
      <p:cxnSp>
        <p:nvCxnSpPr>
          <p:cNvPr id="4" name="Straight Connector 3"/>
          <p:cNvCxnSpPr>
            <a:stCxn id="3" idx="0"/>
            <a:endCxn id="3" idx="4"/>
          </p:cNvCxnSpPr>
          <p:nvPr/>
        </p:nvCxnSpPr>
        <p:spPr>
          <a:xfrm>
            <a:off x="3347084" y="1567964"/>
            <a:ext cx="0" cy="3281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373390" y="3238500"/>
            <a:ext cx="1712686" cy="0"/>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96835">
            <a:off x="3113087" y="1366010"/>
            <a:ext cx="2143125" cy="2143125"/>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849695">
            <a:off x="2292292" y="3102528"/>
            <a:ext cx="3587865" cy="1668521"/>
          </a:xfrm>
          <a:prstGeom prst="rect">
            <a:avLst/>
          </a:prstGeom>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backgroundRemoval t="9810" b="89898" l="27051" r="74512"/>
                    </a14:imgEffect>
                  </a14:imgLayer>
                </a14:imgProps>
              </a:ext>
              <a:ext uri="{28A0092B-C50C-407E-A947-70E740481C1C}">
                <a14:useLocalDpi xmlns:a14="http://schemas.microsoft.com/office/drawing/2010/main" val="0"/>
              </a:ext>
            </a:extLst>
          </a:blip>
          <a:stretch>
            <a:fillRect/>
          </a:stretch>
        </p:blipFill>
        <p:spPr>
          <a:xfrm>
            <a:off x="1094482" y="1998471"/>
            <a:ext cx="3023290" cy="2394716"/>
          </a:xfrm>
          <a:prstGeom prst="rect">
            <a:avLst/>
          </a:prstGeom>
        </p:spPr>
      </p:pic>
      <p:pic>
        <p:nvPicPr>
          <p:cNvPr id="12" name="Picture 11">
            <a:extLst>
              <a:ext uri="{FF2B5EF4-FFF2-40B4-BE49-F238E27FC236}">
                <a16:creationId xmlns:a16="http://schemas.microsoft.com/office/drawing/2014/main" id="{E1AD6E94-0DFA-6C4A-A131-315725F21D7F}"/>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rot="2611574">
            <a:off x="8920441" y="2287046"/>
            <a:ext cx="1220955" cy="762649"/>
          </a:xfrm>
          <a:prstGeom prst="rect">
            <a:avLst/>
          </a:prstGeom>
        </p:spPr>
      </p:pic>
      <p:pic>
        <p:nvPicPr>
          <p:cNvPr id="16" name="Picture 15">
            <a:extLst>
              <a:ext uri="{FF2B5EF4-FFF2-40B4-BE49-F238E27FC236}">
                <a16:creationId xmlns:a16="http://schemas.microsoft.com/office/drawing/2014/main" id="{8BE33481-8F28-5447-ADBC-2E2C33442DDA}"/>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rot="16200000">
            <a:off x="7560823" y="2725551"/>
            <a:ext cx="1393821" cy="817862"/>
          </a:xfrm>
          <a:prstGeom prst="rect">
            <a:avLst/>
          </a:prstGeom>
        </p:spPr>
      </p:pic>
      <p:pic>
        <p:nvPicPr>
          <p:cNvPr id="21" name="Picture 20">
            <a:extLst>
              <a:ext uri="{FF2B5EF4-FFF2-40B4-BE49-F238E27FC236}">
                <a16:creationId xmlns:a16="http://schemas.microsoft.com/office/drawing/2014/main" id="{3F1A4085-62DB-154C-9976-386CE84D3CA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rot="7332521">
            <a:off x="8693233" y="3308524"/>
            <a:ext cx="1675371" cy="1256528"/>
          </a:xfrm>
          <a:prstGeom prst="rect">
            <a:avLst/>
          </a:prstGeom>
        </p:spPr>
      </p:pic>
      <p:cxnSp>
        <p:nvCxnSpPr>
          <p:cNvPr id="25" name="Straight Connector 24">
            <a:extLst>
              <a:ext uri="{FF2B5EF4-FFF2-40B4-BE49-F238E27FC236}">
                <a16:creationId xmlns:a16="http://schemas.microsoft.com/office/drawing/2014/main" id="{838A155F-B6CF-D749-8CA3-BDA6FF257F80}"/>
              </a:ext>
            </a:extLst>
          </p:cNvPr>
          <p:cNvCxnSpPr/>
          <p:nvPr/>
        </p:nvCxnSpPr>
        <p:spPr>
          <a:xfrm>
            <a:off x="8908051" y="1549235"/>
            <a:ext cx="0" cy="3281622"/>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A519BC4-7AA9-FF4E-9C5A-588A89D4F5CE}"/>
              </a:ext>
            </a:extLst>
          </p:cNvPr>
          <p:cNvCxnSpPr/>
          <p:nvPr/>
        </p:nvCxnSpPr>
        <p:spPr>
          <a:xfrm>
            <a:off x="8908051" y="3190186"/>
            <a:ext cx="1712686" cy="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43768125"/>
      </p:ext>
    </p:extLst>
  </p:cSld>
  <p:clrMapOvr>
    <a:masterClrMapping/>
  </p:clrMapOvr>
  <mc:AlternateContent xmlns:mc="http://schemas.openxmlformats.org/markup-compatibility/2006" xmlns:p14="http://schemas.microsoft.com/office/powerpoint/2010/main">
    <mc:Choice Requires="p14">
      <p:transition spd="slow" p14:dur="2000" advTm="51390"/>
    </mc:Choice>
    <mc:Fallback xmlns="">
      <p:transition spd="slow" advTm="51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Custom 73">
      <a:dk1>
        <a:srgbClr val="000000"/>
      </a:dk1>
      <a:lt1>
        <a:sysClr val="window" lastClr="FFFFFF"/>
      </a:lt1>
      <a:dk2>
        <a:srgbClr val="585858"/>
      </a:dk2>
      <a:lt2>
        <a:srgbClr val="E3E3E3"/>
      </a:lt2>
      <a:accent1>
        <a:srgbClr val="E20613"/>
      </a:accent1>
      <a:accent2>
        <a:srgbClr val="A9C038"/>
      </a:accent2>
      <a:accent3>
        <a:srgbClr val="11AEC7"/>
      </a:accent3>
      <a:accent4>
        <a:srgbClr val="F59F26"/>
      </a:accent4>
      <a:accent5>
        <a:srgbClr val="0062A9"/>
      </a:accent5>
      <a:accent6>
        <a:srgbClr val="EB6047"/>
      </a:accent6>
      <a:hlink>
        <a:srgbClr val="8ED9F6"/>
      </a:hlink>
      <a:folHlink>
        <a:srgbClr val="C00000"/>
      </a:folHlink>
    </a:clrScheme>
    <a:fontScheme name="Modern 01">
      <a:majorFont>
        <a:latin typeface="Century Gothic"/>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455520_Project analysis, from 24Slides_SL_V1.potx" id="{55E7247F-78B2-40DB-9AFE-D4DD42FA8F09}" vid="{22E2FD65-A32D-4798-AF43-CE42F250BDD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C384665A73D314AADCB114CAE969200" ma:contentTypeVersion="2" ma:contentTypeDescription="Create a new document." ma:contentTypeScope="" ma:versionID="3ff7d28c9cd60c3e0be79ed5c1591a58">
  <xsd:schema xmlns:xsd="http://www.w3.org/2001/XMLSchema" xmlns:xs="http://www.w3.org/2001/XMLSchema" xmlns:p="http://schemas.microsoft.com/office/2006/metadata/properties" xmlns:ns2="34735328-0735-4ea9-868e-60f339f28e01" targetNamespace="http://schemas.microsoft.com/office/2006/metadata/properties" ma:root="true" ma:fieldsID="d1c8526f7ffe7e74415dc8f41eb6ed29" ns2:_="">
    <xsd:import namespace="34735328-0735-4ea9-868e-60f339f28e0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4735328-0735-4ea9-868e-60f339f28e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F609EDA-869E-4BE5-AE5D-B898C584B6FF}">
  <ds:schemaRef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purl.org/dc/terms/"/>
    <ds:schemaRef ds:uri="71af3243-3dd4-4a8d-8c0d-dd76da1f02a5"/>
    <ds:schemaRef ds:uri="http://www.w3.org/XML/1998/namespace"/>
  </ds:schemaRefs>
</ds:datastoreItem>
</file>

<file path=customXml/itemProps2.xml><?xml version="1.0" encoding="utf-8"?>
<ds:datastoreItem xmlns:ds="http://schemas.openxmlformats.org/officeDocument/2006/customXml" ds:itemID="{2FD05317-60D6-4B3A-8545-888496D1A8EC}">
  <ds:schemaRefs>
    <ds:schemaRef ds:uri="http://schemas.microsoft.com/sharepoint/v3/contenttype/forms"/>
  </ds:schemaRefs>
</ds:datastoreItem>
</file>

<file path=customXml/itemProps3.xml><?xml version="1.0" encoding="utf-8"?>
<ds:datastoreItem xmlns:ds="http://schemas.openxmlformats.org/officeDocument/2006/customXml" ds:itemID="{5340CF49-B568-4113-8D0D-619C5D46D6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4735328-0735-4ea9-868e-60f339f28e0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Project analysis, from 24Slides</Template>
  <TotalTime>0</TotalTime>
  <Words>1487</Words>
  <Application>Microsoft Office PowerPoint</Application>
  <PresentationFormat>Widescreen</PresentationFormat>
  <Paragraphs>97</Paragraphs>
  <Slides>10</Slides>
  <Notes>10</Notes>
  <HiddenSlides>0</HiddenSlides>
  <MMClips>10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NUTRITION PRIOR TO SURGERY</vt:lpstr>
      <vt:lpstr>Project analysis slide 2</vt:lpstr>
      <vt:lpstr>Project analysis slide 2</vt:lpstr>
      <vt:lpstr>Project analysis slide 2</vt:lpstr>
      <vt:lpstr>Project analysis slide 2</vt:lpstr>
      <vt:lpstr>Project analysis slide 2</vt:lpstr>
      <vt:lpstr>Project analysis slide 2</vt:lpstr>
      <vt:lpstr>Project analysis slide 3</vt:lpstr>
      <vt:lpstr>Project analysis slide 4</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NUTRITION PRIOR TO SURGERY</dc:title>
  <dc:creator/>
  <cp:lastModifiedBy/>
  <cp:revision>12</cp:revision>
  <dcterms:created xsi:type="dcterms:W3CDTF">2020-07-07T15:36:36Z</dcterms:created>
  <dcterms:modified xsi:type="dcterms:W3CDTF">2020-10-22T16:14:13Z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0x010100AC384665A73D314AADCB114CAE969200</vt:lpwstr>
  </property>
  <property fmtid="{D5CDD505-2E9C-101B-9397-08002B2CF9AE}" pid="3" name="MSIP_Label_11a905b5-8388-4a05-b89a-55e43f7b4d00_Enabled">
    <vt:lpwstr>true</vt:lpwstr>
  </property>
  <property fmtid="{D5CDD505-2E9C-101B-9397-08002B2CF9AE}" pid="4" name="MSIP_Label_11a905b5-8388-4a05-b89a-55e43f7b4d00_SetDate">
    <vt:lpwstr>2020-07-07T16:28:09Z</vt:lpwstr>
  </property>
  <property fmtid="{D5CDD505-2E9C-101B-9397-08002B2CF9AE}" pid="5" name="MSIP_Label_11a905b5-8388-4a05-b89a-55e43f7b4d00_Method">
    <vt:lpwstr>Standard</vt:lpwstr>
  </property>
  <property fmtid="{D5CDD505-2E9C-101B-9397-08002B2CF9AE}" pid="6" name="MSIP_Label_11a905b5-8388-4a05-b89a-55e43f7b4d00_Name">
    <vt:lpwstr>General</vt:lpwstr>
  </property>
  <property fmtid="{D5CDD505-2E9C-101B-9397-08002B2CF9AE}" pid="7" name="MSIP_Label_11a905b5-8388-4a05-b89a-55e43f7b4d00_SiteId">
    <vt:lpwstr>2e319086-9a26-46a3-865f-615bed576786</vt:lpwstr>
  </property>
  <property fmtid="{D5CDD505-2E9C-101B-9397-08002B2CF9AE}" pid="8" name="MSIP_Label_11a905b5-8388-4a05-b89a-55e43f7b4d00_ActionId">
    <vt:lpwstr>105e0500-1d20-4e24-8c0a-7cc80845053a</vt:lpwstr>
  </property>
  <property fmtid="{D5CDD505-2E9C-101B-9397-08002B2CF9AE}" pid="9" name="MSIP_Label_11a905b5-8388-4a05-b89a-55e43f7b4d00_ContentBits">
    <vt:lpwstr>0</vt:lpwstr>
  </property>
</Properties>
</file>