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4"/>
  </p:sldMasterIdLst>
  <p:notesMasterIdLst>
    <p:notesMasterId r:id="rId22"/>
  </p:notesMasterIdLst>
  <p:sldIdLst>
    <p:sldId id="256" r:id="rId5"/>
    <p:sldId id="257" r:id="rId6"/>
    <p:sldId id="276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7" r:id="rId15"/>
    <p:sldId id="268" r:id="rId16"/>
    <p:sldId id="273" r:id="rId17"/>
    <p:sldId id="269" r:id="rId18"/>
    <p:sldId id="270" r:id="rId19"/>
    <p:sldId id="271" r:id="rId20"/>
    <p:sldId id="274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bo, Kimberly L" initials="JKL" lastIdx="2" clrIdx="0">
    <p:extLst>
      <p:ext uri="{19B8F6BF-5375-455C-9EA6-DF929625EA0E}">
        <p15:presenceInfo xmlns:p15="http://schemas.microsoft.com/office/powerpoint/2012/main" userId="S-1-5-21-33376725-67850805-1852903728-5225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E1FEB-F44F-4B56-9542-964F308C3C9E}" v="4" dt="2020-10-08T15:54:28.571"/>
    <p1510:client id="{D5C7756D-9D76-4C64-B2BE-10C23B69EEBA}" v="10" dt="2020-10-22T16:12:55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2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56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ko, Colette R" userId="S::colette.micko@providence.org::cded77a6-b590-4fa2-9fe4-a3a6bde264bb" providerId="AD" clId="Web-{507E1FEB-F44F-4B56-9542-964F308C3C9E}"/>
    <pc:docChg chg="modSld">
      <pc:chgData name="Micko, Colette R" userId="S::colette.micko@providence.org::cded77a6-b590-4fa2-9fe4-a3a6bde264bb" providerId="AD" clId="Web-{507E1FEB-F44F-4B56-9542-964F308C3C9E}" dt="2020-10-08T15:54:27.900" v="2" actId="20577"/>
      <pc:docMkLst>
        <pc:docMk/>
      </pc:docMkLst>
      <pc:sldChg chg="modSp">
        <pc:chgData name="Micko, Colette R" userId="S::colette.micko@providence.org::cded77a6-b590-4fa2-9fe4-a3a6bde264bb" providerId="AD" clId="Web-{507E1FEB-F44F-4B56-9542-964F308C3C9E}" dt="2020-10-08T15:54:26.868" v="0" actId="20577"/>
        <pc:sldMkLst>
          <pc:docMk/>
          <pc:sldMk cId="3654823197" sldId="256"/>
        </pc:sldMkLst>
        <pc:spChg chg="mod">
          <ac:chgData name="Micko, Colette R" userId="S::colette.micko@providence.org::cded77a6-b590-4fa2-9fe4-a3a6bde264bb" providerId="AD" clId="Web-{507E1FEB-F44F-4B56-9542-964F308C3C9E}" dt="2020-10-08T15:54:26.868" v="0" actId="20577"/>
          <ac:spMkLst>
            <pc:docMk/>
            <pc:sldMk cId="3654823197" sldId="256"/>
            <ac:spMk id="6" creationId="{00000000-0000-0000-0000-000000000000}"/>
          </ac:spMkLst>
        </pc:spChg>
      </pc:sldChg>
    </pc:docChg>
  </pc:docChgLst>
  <pc:docChgLst>
    <pc:chgData name="Micko, Colette R" userId="S::colette.micko@providence.org::cded77a6-b590-4fa2-9fe4-a3a6bde264bb" providerId="AD" clId="Web-{D5C7756D-9D76-4C64-B2BE-10C23B69EEBA}"/>
    <pc:docChg chg="modSld">
      <pc:chgData name="Micko, Colette R" userId="S::colette.micko@providence.org::cded77a6-b590-4fa2-9fe4-a3a6bde264bb" providerId="AD" clId="Web-{D5C7756D-9D76-4C64-B2BE-10C23B69EEBA}" dt="2020-10-22T16:12:55.368" v="8"/>
      <pc:docMkLst>
        <pc:docMk/>
      </pc:docMkLst>
      <pc:sldChg chg="addSp delSp modSp">
        <pc:chgData name="Micko, Colette R" userId="S::colette.micko@providence.org::cded77a6-b590-4fa2-9fe4-a3a6bde264bb" providerId="AD" clId="Web-{D5C7756D-9D76-4C64-B2BE-10C23B69EEBA}" dt="2020-10-22T16:11:23.067" v="2" actId="1076"/>
        <pc:sldMkLst>
          <pc:docMk/>
          <pc:sldMk cId="3654823197" sldId="256"/>
        </pc:sldMkLst>
        <pc:picChg chg="add mod">
          <ac:chgData name="Micko, Colette R" userId="S::colette.micko@providence.org::cded77a6-b590-4fa2-9fe4-a3a6bde264bb" providerId="AD" clId="Web-{D5C7756D-9D76-4C64-B2BE-10C23B69EEBA}" dt="2020-10-22T16:11:23.067" v="2" actId="1076"/>
          <ac:picMkLst>
            <pc:docMk/>
            <pc:sldMk cId="3654823197" sldId="256"/>
            <ac:picMk id="2" creationId="{69FE05C7-E293-47F3-8597-D7DCBF8A84F6}"/>
          </ac:picMkLst>
        </pc:picChg>
        <pc:picChg chg="del">
          <ac:chgData name="Micko, Colette R" userId="S::colette.micko@providence.org::cded77a6-b590-4fa2-9fe4-a3a6bde264bb" providerId="AD" clId="Web-{D5C7756D-9D76-4C64-B2BE-10C23B69EEBA}" dt="2020-10-22T16:11:19.941" v="1"/>
          <ac:picMkLst>
            <pc:docMk/>
            <pc:sldMk cId="3654823197" sldId="256"/>
            <ac:picMk id="8" creationId="{00000000-0000-0000-0000-000000000000}"/>
          </ac:picMkLst>
        </pc:picChg>
      </pc:sldChg>
      <pc:sldChg chg="addSp delSp modSp">
        <pc:chgData name="Micko, Colette R" userId="S::colette.micko@providence.org::cded77a6-b590-4fa2-9fe4-a3a6bde264bb" providerId="AD" clId="Web-{D5C7756D-9D76-4C64-B2BE-10C23B69EEBA}" dt="2020-10-22T16:12:55.368" v="8"/>
        <pc:sldMkLst>
          <pc:docMk/>
          <pc:sldMk cId="2730895290" sldId="274"/>
        </pc:sldMkLst>
        <pc:picChg chg="add del mod">
          <ac:chgData name="Micko, Colette R" userId="S::colette.micko@providence.org::cded77a6-b590-4fa2-9fe4-a3a6bde264bb" providerId="AD" clId="Web-{D5C7756D-9D76-4C64-B2BE-10C23B69EEBA}" dt="2020-10-22T16:12:54.946" v="7"/>
          <ac:picMkLst>
            <pc:docMk/>
            <pc:sldMk cId="2730895290" sldId="274"/>
            <ac:picMk id="3" creationId="{F1EC19BA-B5E1-42D4-8E60-060646A8F0B0}"/>
          </ac:picMkLst>
        </pc:picChg>
        <pc:picChg chg="del">
          <ac:chgData name="Micko, Colette R" userId="S::colette.micko@providence.org::cded77a6-b590-4fa2-9fe4-a3a6bde264bb" providerId="AD" clId="Web-{D5C7756D-9D76-4C64-B2BE-10C23B69EEBA}" dt="2020-10-22T16:12:39.336" v="4"/>
          <ac:picMkLst>
            <pc:docMk/>
            <pc:sldMk cId="2730895290" sldId="274"/>
            <ac:picMk id="4" creationId="{00000000-0000-0000-0000-000000000000}"/>
          </ac:picMkLst>
        </pc:picChg>
        <pc:picChg chg="add">
          <ac:chgData name="Micko, Colette R" userId="S::colette.micko@providence.org::cded77a6-b590-4fa2-9fe4-a3a6bde264bb" providerId="AD" clId="Web-{D5C7756D-9D76-4C64-B2BE-10C23B69EEBA}" dt="2020-10-22T16:12:55.368" v="8"/>
          <ac:picMkLst>
            <pc:docMk/>
            <pc:sldMk cId="2730895290" sldId="274"/>
            <ac:picMk id="6" creationId="{2D4CDE5A-4CE5-4B86-A190-A142CA0652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3DDF4-D0C7-4111-8CAC-F8CFDFD292CB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DF0AB-C06A-46B1-868D-BA1FE2858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0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Hi- Welcome to our nutrition support group lecture series. My name is Colette Micko, and I am the Providence Little Company of Mary Bariatric Wellness Program Coordinator. I am also a registered Dietitian and certified diabetes educator. Today we will be covering the topic of nutrition after surgery. This is meant to serve as a brief overview/understanding of required changes expected after surgery. It is not meant to take place of individualized nutrition counseling that takes place in the pre-operative period.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74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6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8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0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9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27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2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6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1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1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7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0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81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9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F0AB-C06A-46B1-868D-BA1FE28586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2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11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94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2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8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0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8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9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6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8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48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7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2">
              <a:lumMod val="75000"/>
            </a:schemeClr>
          </a:fgClr>
          <a:bgClr>
            <a:schemeClr val="accent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300AEF-1595-4419-801B-6E36A33BB8CF}"/>
              </a:ext>
            </a:extLst>
          </p:cNvPr>
          <p:cNvSpPr txBox="1">
            <a:spLocks/>
          </p:cNvSpPr>
          <p:nvPr/>
        </p:nvSpPr>
        <p:spPr>
          <a:xfrm>
            <a:off x="1103377" y="3559934"/>
            <a:ext cx="7802879" cy="55912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Nutrition after surgery</a:t>
            </a:r>
            <a:endParaRPr lang="en-US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4" y="4533229"/>
            <a:ext cx="1242649" cy="1553312"/>
          </a:xfrm>
          <a:prstGeom prst="ellipse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-67339" y="4780612"/>
            <a:ext cx="11190752" cy="1424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0" lvl="5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FFC000"/>
                </a:solidFill>
              </a:rPr>
              <a:t>Colette Micko, MS, RD, CDE</a:t>
            </a:r>
          </a:p>
          <a:p>
            <a:pPr marL="2286000" lvl="5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FFC000"/>
                </a:solidFill>
              </a:rPr>
              <a:t>Bariatric Wellness Program Coordinator</a:t>
            </a:r>
          </a:p>
        </p:txBody>
      </p:sp>
      <p:pic>
        <p:nvPicPr>
          <p:cNvPr id="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9FE05C7-E293-47F3-8597-D7DCBF8A8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99" y="369996"/>
            <a:ext cx="2743200" cy="75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1"/>
    </mc:Choice>
    <mc:Fallback xmlns="">
      <p:transition spd="slow" advTm="3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173" y="1672282"/>
            <a:ext cx="4069489" cy="509427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800" dirty="0">
                <a:latin typeface="Segue UI light"/>
              </a:rPr>
              <a:t>Sip wisely and slowly throughout the day</a:t>
            </a:r>
          </a:p>
          <a:p>
            <a:pPr marL="630936" lvl="1" indent="-457200"/>
            <a:r>
              <a:rPr lang="en-US" sz="2000" dirty="0">
                <a:latin typeface="Segue UI light"/>
              </a:rPr>
              <a:t>Goal is 64 fluid ounces per day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At least 32 ounces should be plain water</a:t>
            </a:r>
          </a:p>
          <a:p>
            <a:pPr marL="813816" lvl="2" indent="-457200"/>
            <a:r>
              <a:rPr lang="en-US" sz="1600" i="1" dirty="0">
                <a:solidFill>
                  <a:schemeClr val="accent6"/>
                </a:solidFill>
                <a:latin typeface="Segue UI light"/>
              </a:rPr>
              <a:t>Other fluid sources; protein supplements, soup/broth, other low-calorie/calorie free beverages, herbal/decaf tea</a:t>
            </a:r>
          </a:p>
          <a:p>
            <a:pPr marL="630936" lvl="1" indent="-457200"/>
            <a:r>
              <a:rPr lang="en-US" sz="2000" dirty="0">
                <a:latin typeface="Segue UI light"/>
              </a:rPr>
              <a:t>Avoid carbonated beverages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They will lead to excess gas and possibly stretch the stomach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14335" y="1749065"/>
            <a:ext cx="4565456" cy="4542996"/>
          </a:xfrm>
        </p:spPr>
        <p:txBody>
          <a:bodyPr>
            <a:normAutofit/>
          </a:bodyPr>
          <a:lstStyle/>
          <a:p>
            <a:pPr marL="630936" lvl="1" indent="-457200"/>
            <a:r>
              <a:rPr lang="en-US" sz="2000" b="1" u="sng" dirty="0">
                <a:latin typeface="Segue UI light"/>
              </a:rPr>
              <a:t>Avoid caffeine for at least 30 days</a:t>
            </a:r>
          </a:p>
          <a:p>
            <a:pPr marL="630936" lvl="1" indent="-457200"/>
            <a:r>
              <a:rPr lang="en-US" sz="2000" b="1" i="1" dirty="0">
                <a:latin typeface="Segue UI light"/>
              </a:rPr>
              <a:t>Avoid alcohol for at least 6 months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Alcohol can cause stomach ulcers, liver damage, dumping syndrome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High in empty calories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Alcohol may affect you differently after surgery</a:t>
            </a:r>
          </a:p>
          <a:p>
            <a:endParaRPr lang="en-US" dirty="0"/>
          </a:p>
        </p:txBody>
      </p:sp>
      <p:pic>
        <p:nvPicPr>
          <p:cNvPr id="5122" name="Picture 2" descr="Image result for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65" y="4301146"/>
            <a:ext cx="3462248" cy="20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04017" y="567517"/>
            <a:ext cx="7854696" cy="889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9"/>
    </mc:Choice>
    <mc:Fallback xmlns="">
      <p:transition spd="slow" advTm="78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8096" y="683480"/>
            <a:ext cx="8062866" cy="71290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705232"/>
            <a:ext cx="8062866" cy="495917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600" dirty="0">
                <a:latin typeface="Segue UI light"/>
              </a:rPr>
              <a:t>Exercise </a:t>
            </a:r>
          </a:p>
          <a:p>
            <a:pPr marL="630936" lvl="1" indent="-457200"/>
            <a:r>
              <a:rPr lang="en-US" u="sng" dirty="0">
                <a:solidFill>
                  <a:schemeClr val="accent6"/>
                </a:solidFill>
                <a:latin typeface="Segue UI light"/>
              </a:rPr>
              <a:t>Goal: at least 30 minutes moderate-intensity activity, 5 days per week</a:t>
            </a:r>
          </a:p>
          <a:p>
            <a:pPr marL="630936" lvl="1" indent="-457200"/>
            <a:r>
              <a:rPr lang="en-US" dirty="0">
                <a:latin typeface="Segue UI light"/>
              </a:rPr>
              <a:t>Start slowly – increase as tolerated </a:t>
            </a:r>
          </a:p>
          <a:p>
            <a:pPr marL="630936" lvl="1" indent="-457200"/>
            <a:r>
              <a:rPr lang="en-US" dirty="0">
                <a:latin typeface="Segue UI light"/>
              </a:rPr>
              <a:t>Do cardio most days- to increase cardio/pulmonary capacity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Walking, swimming, dancing, cycling 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Try chair exercises if mobility is limited</a:t>
            </a:r>
          </a:p>
          <a:p>
            <a:pPr marL="630936" lvl="1" indent="-457200"/>
            <a:r>
              <a:rPr lang="en-US" dirty="0">
                <a:latin typeface="Segue UI light"/>
              </a:rPr>
              <a:t>After surgery, strength train 2-3 days per week (with MD ok)</a:t>
            </a:r>
          </a:p>
          <a:p>
            <a:pPr marL="813816" lvl="2" indent="-457200"/>
            <a:r>
              <a:rPr lang="en-US" sz="1600" dirty="0">
                <a:latin typeface="Segue UI light"/>
              </a:rPr>
              <a:t>Resistance training, working with personal trainer, Yoga, Pilates, etc. </a:t>
            </a:r>
          </a:p>
          <a:p>
            <a:pPr marL="630936" lvl="1" indent="-457200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Segue UI light"/>
              </a:rPr>
              <a:t>Maintenance Goal is 250 minutes/week (4 hours)</a:t>
            </a:r>
          </a:p>
          <a:p>
            <a:pPr marL="173736" lvl="1" indent="0">
              <a:buNone/>
            </a:pPr>
            <a:endParaRPr lang="en-US" sz="2000" dirty="0"/>
          </a:p>
          <a:p>
            <a:pPr marL="630936" lvl="1" indent="-457200"/>
            <a:endParaRPr lang="en-US" sz="2000" dirty="0"/>
          </a:p>
          <a:p>
            <a:pPr marL="173736" lvl="1" indent="0">
              <a:buNone/>
            </a:pPr>
            <a:endParaRPr lang="en-US" sz="2000" dirty="0"/>
          </a:p>
        </p:txBody>
      </p:sp>
      <p:pic>
        <p:nvPicPr>
          <p:cNvPr id="6146" name="Picture 2" descr="Image result for bariatric surgery exerci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2" y="4936379"/>
            <a:ext cx="2861173" cy="179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98267" y="5327453"/>
            <a:ext cx="5969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936" lvl="1" indent="-457200" algn="ctr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People who begin exercising before surgery may have greater weight loss success after surgery.</a:t>
            </a:r>
          </a:p>
          <a:p>
            <a:pPr marL="630936" lvl="1" indent="-457200" algn="ctr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Continued exercise helps keep the weight off long-term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22"/>
    </mc:Choice>
    <mc:Fallback xmlns="">
      <p:transition spd="slow" advTm="71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659358"/>
            <a:ext cx="8302425" cy="7924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5" y="1705232"/>
            <a:ext cx="4849496" cy="499254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800" dirty="0">
                <a:latin typeface="Segue UI light"/>
              </a:rPr>
              <a:t>Avoid concentrated sweets &amp; refined carbs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Eating too much of these foods will leave little room for other more important nutrients, such as protein, vitamins and minerals</a:t>
            </a:r>
          </a:p>
          <a:p>
            <a:pPr marL="813816" lvl="2" indent="-4572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Segue UI light"/>
              </a:rPr>
              <a:t>Examples to avoid </a:t>
            </a:r>
            <a:r>
              <a:rPr lang="en-US" sz="1400" dirty="0">
                <a:latin typeface="Segue UI light"/>
              </a:rPr>
              <a:t>– baked goods, candy, donuts, sauces with sugar, sugary beverages, sports drinks, breakfast cereals, dried fruit, and fruit juices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Segue UI light"/>
              </a:rPr>
              <a:t>Dumping syndrome</a:t>
            </a:r>
          </a:p>
          <a:p>
            <a:pPr marL="813816" lvl="2" indent="-457200"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accent6"/>
                </a:solidFill>
                <a:latin typeface="Segue UI light"/>
              </a:rPr>
              <a:t>Symptoms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Segue UI light"/>
              </a:rPr>
              <a:t> - </a:t>
            </a:r>
            <a:r>
              <a:rPr lang="en-US" sz="1400" dirty="0">
                <a:latin typeface="Segue UI light"/>
              </a:rPr>
              <a:t>bloating, cramps, diarrhea, lightheadedness, fast heart rate, and heavy sweating</a:t>
            </a:r>
            <a:endParaRPr lang="en-US" sz="1400" i="1" dirty="0">
              <a:solidFill>
                <a:schemeClr val="accent6">
                  <a:lumMod val="75000"/>
                </a:schemeClr>
              </a:solidFill>
              <a:latin typeface="Segue UI light"/>
            </a:endParaRP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Segue UI light"/>
              </a:rPr>
              <a:t>Empty Calories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Minimize artificial sweeteners</a:t>
            </a:r>
          </a:p>
          <a:p>
            <a:pPr marL="813816" lvl="2" indent="-457200">
              <a:buFont typeface="Wingdings" panose="05000000000000000000" pitchFamily="2" charset="2"/>
              <a:buChar char="§"/>
            </a:pPr>
            <a:r>
              <a:rPr lang="en-US" sz="1400" dirty="0">
                <a:latin typeface="Segue UI light"/>
              </a:rPr>
              <a:t>Splenda, Equal, NutraSweet</a:t>
            </a:r>
          </a:p>
          <a:p>
            <a:pPr marL="813816" lvl="2" indent="-457200">
              <a:buFont typeface="Wingdings" panose="05000000000000000000" pitchFamily="2" charset="2"/>
              <a:buChar char="§"/>
            </a:pPr>
            <a:r>
              <a:rPr lang="en-US" sz="1600" dirty="0">
                <a:latin typeface="Segue UI light"/>
              </a:rPr>
              <a:t>May trigger more sugar cravings</a:t>
            </a:r>
          </a:p>
        </p:txBody>
      </p:sp>
      <p:pic>
        <p:nvPicPr>
          <p:cNvPr id="1026" name="Picture 2" descr="Image result for sug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91" y="1377696"/>
            <a:ext cx="3302632" cy="17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ccafe coffee nutri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7040" r="4139" b="16374"/>
          <a:stretch/>
        </p:blipFill>
        <p:spPr bwMode="auto">
          <a:xfrm>
            <a:off x="5290456" y="3363751"/>
            <a:ext cx="3780065" cy="33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8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5"/>
    </mc:Choice>
    <mc:Fallback xmlns="">
      <p:transition spd="slow" advTm="7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634644"/>
            <a:ext cx="7290054" cy="83169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Practical tips: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97809" y="2323070"/>
            <a:ext cx="2863813" cy="391910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accent6"/>
                </a:solidFill>
                <a:latin typeface="Segue UI light"/>
              </a:rPr>
              <a:t>DO NOT drink your calories!!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Segue UI light"/>
              </a:rPr>
              <a:t>Liquids will pass through the reduced stomach pouch quickly and you will not feel full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Segue UI light"/>
              </a:rPr>
              <a:t>This is also a common way to gain back your weight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 descr="Image result for rethink your dr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28" y="170620"/>
            <a:ext cx="3659958" cy="151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rethink your drin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" b="25313"/>
          <a:stretch/>
        </p:blipFill>
        <p:spPr bwMode="auto">
          <a:xfrm>
            <a:off x="128578" y="1777113"/>
            <a:ext cx="5964867" cy="33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0197" y="5263041"/>
            <a:ext cx="56708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0000"/>
                </a:solidFill>
                <a:latin typeface="Segue UI light"/>
              </a:rPr>
              <a:t>AVOID: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Segue UI light"/>
              </a:rPr>
              <a:t>High calorie drinks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Segue UI light"/>
              </a:rPr>
              <a:t>Special coffee drinks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Segue UI light"/>
              </a:rPr>
              <a:t>Beverages made with sugar, soda, alcohol, milkshakes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Segue UI light"/>
              </a:rPr>
              <a:t>Juices/smoothies limit to 4 ounces per day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82"/>
    </mc:Choice>
    <mc:Fallback xmlns="">
      <p:transition spd="slow" advTm="39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651120"/>
            <a:ext cx="8212618" cy="7924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5128"/>
            <a:ext cx="5007991" cy="48360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sz="2800" dirty="0">
                <a:latin typeface="Segue UI light"/>
              </a:rPr>
              <a:t>Remember to chew!</a:t>
            </a:r>
          </a:p>
          <a:p>
            <a:pPr marL="688086" lvl="1" indent="-514350"/>
            <a:r>
              <a:rPr lang="en-US" sz="2400" dirty="0">
                <a:latin typeface="Segue UI light"/>
              </a:rPr>
              <a:t>Take very small bites – you may fill up quickly</a:t>
            </a:r>
          </a:p>
          <a:p>
            <a:pPr marL="688086" lvl="1" indent="-514350"/>
            <a:r>
              <a:rPr lang="en-US" sz="2400" dirty="0">
                <a:latin typeface="Segue UI light"/>
              </a:rPr>
              <a:t>Chew to applesauce consistency</a:t>
            </a:r>
          </a:p>
          <a:p>
            <a:pPr marL="688086" lvl="1" indent="-514350"/>
            <a:r>
              <a:rPr lang="en-US" sz="2400" dirty="0">
                <a:latin typeface="Segue UI light"/>
              </a:rPr>
              <a:t>Swallow small amounts at a time. 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sz="2800" dirty="0">
                <a:latin typeface="Segue UI light"/>
              </a:rPr>
              <a:t>Eat a balanced diet 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Try to eat foods closest to their original form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Use the </a:t>
            </a:r>
            <a:r>
              <a:rPr lang="en-US" sz="2000" dirty="0" err="1">
                <a:latin typeface="Segue UI light"/>
              </a:rPr>
              <a:t>MyPlate</a:t>
            </a:r>
            <a:r>
              <a:rPr lang="en-US" sz="2000" dirty="0">
                <a:latin typeface="Segue UI light"/>
              </a:rPr>
              <a:t> example</a:t>
            </a:r>
            <a:endParaRPr lang="en-US" dirty="0">
              <a:latin typeface="Segue UI light"/>
            </a:endParaRPr>
          </a:p>
        </p:txBody>
      </p:sp>
      <p:pic>
        <p:nvPicPr>
          <p:cNvPr id="2050" name="Picture 2" descr="Image result for my plate for bariatric patien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4053" r="3393" b="4293"/>
          <a:stretch/>
        </p:blipFill>
        <p:spPr bwMode="auto">
          <a:xfrm>
            <a:off x="5758249" y="2123796"/>
            <a:ext cx="3287780" cy="31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13046" y="1746226"/>
            <a:ext cx="2477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MyPlate</a:t>
            </a:r>
            <a:r>
              <a:rPr lang="en-US" sz="2400" dirty="0"/>
              <a:t> Example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6"/>
    </mc:Choice>
    <mc:Fallback xmlns="">
      <p:transition spd="slow" advTm="3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36" y="659358"/>
            <a:ext cx="8466364" cy="7924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7610"/>
            <a:ext cx="8534400" cy="489360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Listen to your body</a:t>
            </a:r>
          </a:p>
          <a:p>
            <a:pPr marL="688086" lvl="1" indent="-514350"/>
            <a:r>
              <a:rPr lang="en-US" sz="2000" dirty="0"/>
              <a:t>Stop eating at the first sign of fullness or satisfaction.</a:t>
            </a:r>
          </a:p>
          <a:p>
            <a:pPr marL="688086" lvl="1" indent="-514350"/>
            <a:r>
              <a:rPr lang="en-US" sz="2000" dirty="0"/>
              <a:t>Eliminate mealtime distractions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9" y="3082568"/>
            <a:ext cx="3221863" cy="168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istractions while ea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76" y="3337241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distracted eat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63" y="4807401"/>
            <a:ext cx="2757107" cy="205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5"/>
    </mc:Choice>
    <mc:Fallback xmlns="">
      <p:transition spd="slow" advTm="2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642882"/>
            <a:ext cx="8375904" cy="80467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1389888"/>
            <a:ext cx="7741920" cy="10728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sz="2800" dirty="0">
                <a:latin typeface="Segue UI light"/>
              </a:rPr>
              <a:t> Get in enough Protein! </a:t>
            </a:r>
          </a:p>
          <a:p>
            <a:pPr marL="688086" lvl="1" indent="-514350"/>
            <a:r>
              <a:rPr lang="en-US" sz="2600" dirty="0">
                <a:latin typeface="Segue UI light"/>
              </a:rPr>
              <a:t>80-120grams of protein daily</a:t>
            </a:r>
          </a:p>
          <a:p>
            <a:pPr marL="173736" lvl="1" indent="0">
              <a:buNone/>
            </a:pPr>
            <a:endParaRPr lang="en-US" sz="1900" dirty="0"/>
          </a:p>
          <a:p>
            <a:pPr marL="870966" lvl="2" indent="-514350"/>
            <a:endParaRPr lang="en-US" sz="2400" dirty="0"/>
          </a:p>
          <a:p>
            <a:pPr marL="870966" lvl="2" indent="-514350"/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648" y="4462272"/>
            <a:ext cx="8814816" cy="2395728"/>
          </a:xfrm>
        </p:spPr>
        <p:txBody>
          <a:bodyPr>
            <a:noAutofit/>
          </a:bodyPr>
          <a:lstStyle/>
          <a:p>
            <a:pPr marL="688086" lvl="1" indent="-514350"/>
            <a:r>
              <a:rPr lang="en-US" sz="2800" dirty="0">
                <a:solidFill>
                  <a:schemeClr val="accent6"/>
                </a:solidFill>
                <a:latin typeface="Segue UI light"/>
              </a:rPr>
              <a:t>1 ounce of protein food = 7 grams of protein</a:t>
            </a:r>
          </a:p>
          <a:p>
            <a:pPr marL="688086" lvl="1" indent="-514350"/>
            <a:r>
              <a:rPr lang="en-US" sz="2800" dirty="0">
                <a:latin typeface="Segue UI light"/>
              </a:rPr>
              <a:t>Protein rich foods:	</a:t>
            </a:r>
          </a:p>
          <a:p>
            <a:pPr marL="870966" lvl="2" indent="-514350"/>
            <a:r>
              <a:rPr lang="en-US" sz="2000" dirty="0">
                <a:latin typeface="Segue UI light"/>
              </a:rPr>
              <a:t>Lean meat – Fish, chicken, turkey, pork, eggs</a:t>
            </a:r>
          </a:p>
          <a:p>
            <a:pPr marL="870966" lvl="2" indent="-514350"/>
            <a:r>
              <a:rPr lang="en-US" sz="2000" dirty="0">
                <a:latin typeface="Segue UI light"/>
              </a:rPr>
              <a:t>Dairy – low fat cheese, cottage cheese, Greek yogurt, Milk</a:t>
            </a:r>
          </a:p>
          <a:p>
            <a:pPr marL="870966" lvl="2" indent="-514350"/>
            <a:r>
              <a:rPr lang="en-US" sz="2000" dirty="0">
                <a:latin typeface="Segue UI light"/>
              </a:rPr>
              <a:t>Plant based – Soy products, lentils, beans, tofu</a:t>
            </a:r>
          </a:p>
          <a:p>
            <a:pPr marL="870966" lvl="2" indent="-514350"/>
            <a:r>
              <a:rPr lang="en-US" sz="2000" dirty="0">
                <a:latin typeface="Segue UI light"/>
              </a:rPr>
              <a:t>Supplementation – </a:t>
            </a:r>
            <a:r>
              <a:rPr lang="en-US" sz="2000" dirty="0" err="1">
                <a:latin typeface="Segue UI light"/>
              </a:rPr>
              <a:t>BiPro</a:t>
            </a:r>
            <a:r>
              <a:rPr lang="en-US" sz="2000" dirty="0">
                <a:latin typeface="Segue UI light"/>
              </a:rPr>
              <a:t>, Premier Protein, </a:t>
            </a:r>
            <a:r>
              <a:rPr lang="en-US" sz="2000" dirty="0" err="1">
                <a:latin typeface="Segue UI light"/>
              </a:rPr>
              <a:t>Isosource</a:t>
            </a:r>
            <a:endParaRPr lang="en-US" sz="2000" dirty="0">
              <a:latin typeface="Segue UI light"/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88" y="2425446"/>
            <a:ext cx="2780946" cy="203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bipro prot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14" y="2216308"/>
            <a:ext cx="2929594" cy="21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8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1"/>
    </mc:Choice>
    <mc:Fallback xmlns="">
      <p:transition spd="slow" advTm="4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>
              <a:lumMod val="75000"/>
            </a:schemeClr>
          </a:fgClr>
          <a:bgClr>
            <a:schemeClr val="accent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300AEF-1595-4419-801B-6E36A33BB8CF}"/>
              </a:ext>
            </a:extLst>
          </p:cNvPr>
          <p:cNvSpPr txBox="1">
            <a:spLocks/>
          </p:cNvSpPr>
          <p:nvPr/>
        </p:nvSpPr>
        <p:spPr>
          <a:xfrm>
            <a:off x="746336" y="3280367"/>
            <a:ext cx="7802879" cy="55912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  <a:endParaRPr lang="en-US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6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D4CDE5A-4CE5-4B86-A190-A142CA065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99" y="369996"/>
            <a:ext cx="2743200" cy="75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90"/>
    </mc:Choice>
    <mc:Fallback xmlns="">
      <p:transition spd="slow" advTm="3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71458"/>
            <a:ext cx="8375904" cy="1293011"/>
          </a:xfrm>
        </p:spPr>
        <p:txBody>
          <a:bodyPr/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Overview of presentation</a:t>
            </a:r>
            <a:endParaRPr lang="en-US" sz="2400" i="1" dirty="0">
              <a:latin typeface="Segue U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864469"/>
            <a:ext cx="7290055" cy="4490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Review of diet progression after surgery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Segue U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25" t="32637" r="72"/>
          <a:stretch/>
        </p:blipFill>
        <p:spPr>
          <a:xfrm>
            <a:off x="768096" y="2313542"/>
            <a:ext cx="6924727" cy="200057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68096" y="5090575"/>
            <a:ext cx="7290055" cy="44907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Review Bariatric Nutrition “Golden Rules”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Segu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6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9"/>
    </mc:Choice>
    <mc:Fallback xmlns="">
      <p:transition spd="slow" advTm="31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44026"/>
            <a:ext cx="7290054" cy="1293011"/>
          </a:xfrm>
        </p:spPr>
        <p:txBody>
          <a:bodyPr/>
          <a:lstStyle/>
          <a:p>
            <a:r>
              <a:rPr lang="en-US" sz="4000" dirty="0">
                <a:latin typeface="Century Gothic" panose="020B0502020202020204" pitchFamily="34" charset="0"/>
              </a:rPr>
              <a:t>Phase I: thin liquids:</a:t>
            </a:r>
            <a:br>
              <a:rPr lang="en-US" dirty="0"/>
            </a:br>
            <a:r>
              <a:rPr lang="en-US" sz="2400" i="1" dirty="0">
                <a:latin typeface="Segue UI light"/>
              </a:rPr>
              <a:t>Lasts 7-10 days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795849"/>
            <a:ext cx="7290055" cy="484384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u="sng" dirty="0">
                <a:latin typeface="Segue UI light"/>
              </a:rPr>
              <a:t>GOALS:</a:t>
            </a:r>
            <a:r>
              <a:rPr lang="en-US" b="1" dirty="0">
                <a:latin typeface="Segue UI light"/>
              </a:rPr>
              <a:t> </a:t>
            </a:r>
            <a:r>
              <a:rPr lang="en-US" dirty="0">
                <a:latin typeface="Segue UI light"/>
              </a:rPr>
              <a:t>80-120g protein, 48-64oz fluid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i="1" dirty="0">
                <a:latin typeface="Segue UI light"/>
              </a:rPr>
              <a:t>Protein Shakes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Consider volume and quality of protein source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Segue UI light"/>
              </a:rPr>
              <a:t>AVOID</a:t>
            </a:r>
            <a:r>
              <a:rPr lang="en-US" dirty="0">
                <a:latin typeface="Segue UI light"/>
              </a:rPr>
              <a:t> collagen-based proteins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Double check brand for-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Segue UI light"/>
              </a:rPr>
              <a:t>&gt;15g protein and &lt;10g carbs/serving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Max 200 calories for a Ready-to-drink shake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Very few calories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NO CARBONATION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NO SUGAR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NO CAFFEINE (at least for first 30 days)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NO ALCOHOL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Be cautious of lactose intolerance</a:t>
            </a:r>
          </a:p>
        </p:txBody>
      </p:sp>
      <p:pic>
        <p:nvPicPr>
          <p:cNvPr id="1026" name="Picture 2" descr="Image result for isopure zero car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59" y="2554086"/>
            <a:ext cx="4036541" cy="40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shopping?q=tbn:ANd9GcQbs_0-9OvD6En-QgqXGH6HcO_u8M0_QXETHWemKVS6Z2fPwRaprSAdOwUfnY3lImvHzt_bTFo&amp;usqp=CA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82" y="205297"/>
            <a:ext cx="2422868" cy="242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92"/>
    </mc:Choice>
    <mc:Fallback xmlns="">
      <p:transition spd="slow" advTm="11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shopping?q=tbn:ANd9GcScGMeVuJt6Y674ysZcBxEzC_7wzbWuUCqtWoHCTJHuVQ-dvnYHCrHsh3dPQQ5jTgQEQmaHqpJa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69" y="388620"/>
            <a:ext cx="2712517" cy="28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388620"/>
            <a:ext cx="6345936" cy="1539690"/>
          </a:xfrm>
        </p:spPr>
        <p:txBody>
          <a:bodyPr/>
          <a:lstStyle/>
          <a:p>
            <a:r>
              <a:rPr lang="en-US" sz="4000" dirty="0">
                <a:latin typeface="Century Gothic" panose="020B0502020202020204" pitchFamily="34" charset="0"/>
              </a:rPr>
              <a:t>Phase II: Thick liquids:</a:t>
            </a:r>
            <a:br>
              <a:rPr lang="en-US" dirty="0"/>
            </a:br>
            <a:r>
              <a:rPr lang="en-US" sz="2400" i="1" dirty="0">
                <a:latin typeface="Segue UI light"/>
              </a:rPr>
              <a:t>Lasts 7-14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696995"/>
            <a:ext cx="5449824" cy="516100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u="sng" dirty="0">
                <a:latin typeface="Segue UI light"/>
              </a:rPr>
              <a:t>GOALS:</a:t>
            </a:r>
            <a:r>
              <a:rPr lang="en-US" b="1" dirty="0">
                <a:latin typeface="Segue UI light"/>
              </a:rPr>
              <a:t> </a:t>
            </a:r>
            <a:r>
              <a:rPr lang="en-US" dirty="0">
                <a:latin typeface="Segue UI light"/>
              </a:rPr>
              <a:t>80-120g protein, 48-64oz fluid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i="1" u="sng" dirty="0">
                <a:latin typeface="Segue UI light"/>
              </a:rPr>
              <a:t>Example Foods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Low-Fat </a:t>
            </a:r>
            <a:r>
              <a:rPr lang="en-US" sz="1800" dirty="0" err="1">
                <a:latin typeface="Segue UI light"/>
              </a:rPr>
              <a:t>blenderized</a:t>
            </a:r>
            <a:r>
              <a:rPr lang="en-US" sz="1800" dirty="0">
                <a:latin typeface="Segue UI light"/>
              </a:rPr>
              <a:t> soup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Nonfat milk (or lactose-free alternative)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Protein shakes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Segue UI light"/>
              </a:rPr>
              <a:t>&gt;15g protein and &lt;10g carbs/serving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Runny Cream of Wheat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400" dirty="0">
                <a:latin typeface="Segue UI light"/>
              </a:rPr>
              <a:t>add water, fat-free milk or unflavored protein powder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Sugar free, fat-free ice cream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Anything from Phase 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Segue UI light"/>
              </a:rPr>
              <a:t>Same restrictions as Phase 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No carbonation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No sugar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No caffeine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latin typeface="Segue UI light"/>
              </a:rPr>
              <a:t>No alcohol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026" name="Picture 2" descr="Image result for ensure max prote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14" y="3488810"/>
            <a:ext cx="3262772" cy="326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20"/>
    </mc:Choice>
    <mc:Fallback xmlns="">
      <p:transition spd="slow" advTm="9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623473"/>
            <a:ext cx="7290054" cy="1120098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Phase III: Puree:</a:t>
            </a:r>
            <a:br>
              <a:rPr lang="en-US" dirty="0"/>
            </a:br>
            <a:r>
              <a:rPr lang="en-US" sz="2400" i="1" dirty="0">
                <a:latin typeface="Segue UI light"/>
              </a:rPr>
              <a:t>Lasts 7-14 days</a:t>
            </a:r>
          </a:p>
        </p:txBody>
      </p:sp>
      <p:pic>
        <p:nvPicPr>
          <p:cNvPr id="3074" name="Picture 2" descr="Image result for pureed food examp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23" y="4509126"/>
            <a:ext cx="2969097" cy="23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8096" y="1724777"/>
            <a:ext cx="5279728" cy="52682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u="sng" dirty="0">
                <a:latin typeface="Segue UI light"/>
              </a:rPr>
              <a:t>GOALS:</a:t>
            </a:r>
            <a:r>
              <a:rPr lang="en-US" b="1" dirty="0">
                <a:latin typeface="Segue UI light"/>
              </a:rPr>
              <a:t> </a:t>
            </a:r>
            <a:r>
              <a:rPr lang="en-US" dirty="0">
                <a:latin typeface="Segue UI light"/>
              </a:rPr>
              <a:t>80-120g protein, 48-64oz fluid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i="1" u="sng" dirty="0">
                <a:latin typeface="Segue UI light"/>
              </a:rPr>
              <a:t>Example Foods Include: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Low Fat Soups: </a:t>
            </a:r>
            <a:r>
              <a:rPr lang="en-US" sz="2000" dirty="0" err="1">
                <a:latin typeface="Segue UI light"/>
              </a:rPr>
              <a:t>Blenderized</a:t>
            </a:r>
            <a:r>
              <a:rPr lang="en-US" sz="2000" dirty="0">
                <a:latin typeface="Segue UI light"/>
              </a:rPr>
              <a:t>*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Runny Cream of Wheat or pureed oatmeal*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Pureed chicken, fish and turkey with broth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Pureed vegetables and unsweetened fruits*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Small curd, low fat cottage cheese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Nonfat, plain Greek yogurt or low sugar yogurt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>
                <a:latin typeface="Segue UI light"/>
              </a:rPr>
              <a:t>Icelandic yogurt is a good alternative too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*Add unflavored protein powder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>
                <a:latin typeface="Segue UI light"/>
              </a:rPr>
              <a:t>Whey, Soy or Egg white – to foods that are not naturally good sources of protein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Segue UI light"/>
              </a:rPr>
              <a:t>Advance as tolerated </a:t>
            </a:r>
          </a:p>
        </p:txBody>
      </p:sp>
      <p:pic>
        <p:nvPicPr>
          <p:cNvPr id="3080" name="Picture 8" descr="Image result for cottage chee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95" y="32756"/>
            <a:ext cx="3121560" cy="17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ureed food exampl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32" y="2139326"/>
            <a:ext cx="2588034" cy="236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39"/>
    </mc:Choice>
    <mc:Fallback xmlns="">
      <p:transition spd="slow" advTm="134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684069"/>
            <a:ext cx="7290054" cy="1004687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Century Gothic" panose="020B0502020202020204" pitchFamily="34" charset="0"/>
              </a:rPr>
              <a:t>Phase IV: soft Foods:</a:t>
            </a:r>
            <a:br>
              <a:rPr lang="en-US" dirty="0"/>
            </a:br>
            <a:r>
              <a:rPr lang="en-US" sz="2700" i="1" dirty="0">
                <a:latin typeface="Segue UI light"/>
              </a:rPr>
              <a:t>Lasts 14-21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631092"/>
            <a:ext cx="7290055" cy="46947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u="sng" dirty="0">
                <a:latin typeface="Segue UI light"/>
              </a:rPr>
              <a:t>GOALS:</a:t>
            </a:r>
            <a:r>
              <a:rPr lang="en-US" b="1" dirty="0">
                <a:latin typeface="Segue UI light"/>
              </a:rPr>
              <a:t>  </a:t>
            </a:r>
            <a:r>
              <a:rPr lang="en-US" dirty="0">
                <a:latin typeface="Segue UI light"/>
              </a:rPr>
              <a:t>80-120g protein, 48-64oz fluid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Food that can be easily mashed with a fork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i="1" u="sng" dirty="0">
                <a:latin typeface="Segue UI light"/>
              </a:rPr>
              <a:t>Example Foods Include: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Canned chicken or tuna with light mayo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Ground and chopped tender cuts of meats or                                          meat alternatives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Steamed or poached fish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Cottage cheese or Greek/Icelandic yogurt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Low fat cheeses (string cheese)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Soft cooked vegetables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DO NOT DRINK WITH MEALS </a:t>
            </a:r>
            <a:r>
              <a:rPr lang="en-US" i="1" dirty="0">
                <a:latin typeface="Segue UI light"/>
              </a:rPr>
              <a:t>(30 min before/30 min after)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Emphasis on protein &amp; fluids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Segue UI light"/>
              </a:rPr>
              <a:t>Advance as tolerated </a:t>
            </a:r>
          </a:p>
          <a:p>
            <a:endParaRPr lang="en-US" dirty="0"/>
          </a:p>
        </p:txBody>
      </p:sp>
      <p:pic>
        <p:nvPicPr>
          <p:cNvPr id="4098" name="Picture 2" descr="Image result for fish dish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18" y="2730199"/>
            <a:ext cx="3485549" cy="19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56"/>
    </mc:Choice>
    <mc:Fallback xmlns="">
      <p:transition spd="slow" advTm="8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11892"/>
            <a:ext cx="7290054" cy="138395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Phase V: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83" y="1643449"/>
            <a:ext cx="7984017" cy="50621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u="sng" dirty="0">
                <a:latin typeface="Segue UI light"/>
              </a:rPr>
              <a:t>Goals:</a:t>
            </a:r>
            <a:r>
              <a:rPr lang="en-US" b="1" dirty="0">
                <a:latin typeface="Segue UI light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3 meals with 1-2 snacks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Ok to start with 5-6 small meals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80-120g protein, 64ounces fluid daily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Segue UI light"/>
              </a:rPr>
              <a:t>Take small bites; chew food thoroughly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Segue UI light"/>
              </a:rPr>
              <a:t>Avoid simple carbs (concentrated sugars)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Segue UI light"/>
              </a:rPr>
              <a:t>DO NOT DRINK WITH MEALS </a:t>
            </a:r>
            <a:r>
              <a:rPr lang="en-US" sz="2800" i="1" dirty="0">
                <a:latin typeface="Segue UI light"/>
              </a:rPr>
              <a:t>(30 min before/30 min after)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i="1" dirty="0">
                <a:latin typeface="Segue UI light"/>
              </a:rPr>
              <a:t>Keep a Food Journal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Add one new food at a 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Segue UI light"/>
              </a:rPr>
              <a:t>Track amount of protein consumed, ounces of water and tolerance of foods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Segue UI light"/>
              </a:rPr>
              <a:t>MyFitness</a:t>
            </a:r>
            <a:r>
              <a:rPr lang="en-US" sz="2000" dirty="0">
                <a:latin typeface="Segue UI light"/>
              </a:rPr>
              <a:t> Pal App, </a:t>
            </a:r>
            <a:r>
              <a:rPr lang="en-US" sz="2000" dirty="0" err="1">
                <a:latin typeface="Segue UI light"/>
              </a:rPr>
              <a:t>Baritastic</a:t>
            </a:r>
            <a:r>
              <a:rPr lang="en-US" sz="2000" dirty="0">
                <a:latin typeface="Segue UI light"/>
              </a:rPr>
              <a:t> App, Lose It App, Personal Journal</a:t>
            </a:r>
          </a:p>
        </p:txBody>
      </p:sp>
      <p:pic>
        <p:nvPicPr>
          <p:cNvPr id="5122" name="Picture 2" descr="Image result for successful weight loss quo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46" y="1514753"/>
            <a:ext cx="1881724" cy="14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83"/>
    </mc:Choice>
    <mc:Fallback xmlns="">
      <p:transition spd="slow" advTm="12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52088"/>
            <a:ext cx="7290054" cy="1499616"/>
          </a:xfrm>
        </p:spPr>
        <p:txBody>
          <a:bodyPr>
            <a:normAutofit/>
          </a:bodyPr>
          <a:lstStyle/>
          <a:p>
            <a:r>
              <a:rPr lang="en-US" dirty="0"/>
              <a:t>Healthy eating</a:t>
            </a:r>
            <a:br>
              <a:rPr lang="en-US" dirty="0"/>
            </a:br>
            <a:r>
              <a:rPr lang="en-US" i="1" dirty="0"/>
              <a:t>Before and after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5222791"/>
            <a:ext cx="3853331" cy="1449861"/>
          </a:xfrm>
        </p:spPr>
        <p:txBody>
          <a:bodyPr>
            <a:normAutofit/>
          </a:bodyPr>
          <a:lstStyle/>
          <a:p>
            <a:pPr algn="ctr"/>
            <a:r>
              <a:rPr lang="en-US" sz="2200" b="1" u="sng" dirty="0"/>
              <a:t>Before </a:t>
            </a:r>
          </a:p>
          <a:p>
            <a:pPr algn="ctr"/>
            <a:r>
              <a:rPr lang="en-US" dirty="0"/>
              <a:t>Choose the right balance of lean protein, fiber rich grains, and colorful fruits and vegetables.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46507" y="5239267"/>
            <a:ext cx="3618551" cy="163668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u="sng" dirty="0"/>
              <a:t>After </a:t>
            </a:r>
          </a:p>
          <a:p>
            <a:pPr algn="ctr"/>
            <a:r>
              <a:rPr lang="en-US" dirty="0"/>
              <a:t>Focus on high-quality protein, then add vegetables, some fruit, and a small amount of starch or grain</a:t>
            </a:r>
          </a:p>
        </p:txBody>
      </p:sp>
      <p:pic>
        <p:nvPicPr>
          <p:cNvPr id="4098" name="Picture 2" descr="Image result for bariatric meal port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21" y="197650"/>
            <a:ext cx="2873783" cy="185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riatric portion plate medium size of beautiful plate vegetables eating then health portion size guide college 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5784"/>
          <a:stretch/>
        </p:blipFill>
        <p:spPr bwMode="auto">
          <a:xfrm>
            <a:off x="1400432" y="2513716"/>
            <a:ext cx="2652584" cy="247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bariatric surgery por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0219" y="2396503"/>
            <a:ext cx="2704499" cy="26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801325" y="3682218"/>
            <a:ext cx="790528" cy="609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327440" y="4028208"/>
            <a:ext cx="963595" cy="584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80172" y="4473146"/>
            <a:ext cx="807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Protein FIRST</a:t>
            </a:r>
          </a:p>
        </p:txBody>
      </p:sp>
      <p:sp>
        <p:nvSpPr>
          <p:cNvPr id="12" name="Oval 11"/>
          <p:cNvSpPr/>
          <p:nvPr/>
        </p:nvSpPr>
        <p:spPr>
          <a:xfrm rot="5400000">
            <a:off x="6302356" y="3303477"/>
            <a:ext cx="790528" cy="6096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534042" y="2986761"/>
            <a:ext cx="1017879" cy="568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1384" y="2513716"/>
            <a:ext cx="14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Vegetables/Fruit SECOND</a:t>
            </a:r>
          </a:p>
        </p:txBody>
      </p:sp>
      <p:sp>
        <p:nvSpPr>
          <p:cNvPr id="16" name="Oval 15"/>
          <p:cNvSpPr/>
          <p:nvPr/>
        </p:nvSpPr>
        <p:spPr>
          <a:xfrm rot="2408131">
            <a:off x="6868546" y="3143930"/>
            <a:ext cx="711264" cy="5421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348151" y="2775326"/>
            <a:ext cx="963595" cy="557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80400" y="2530606"/>
            <a:ext cx="83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Starches LAST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8134" y="2168865"/>
            <a:ext cx="211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MyPlate</a:t>
            </a:r>
            <a:r>
              <a:rPr lang="en-US" dirty="0"/>
              <a:t> Example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0"/>
    </mc:Choice>
    <mc:Fallback xmlns="">
      <p:transition spd="slow" advTm="5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585805"/>
            <a:ext cx="7854696" cy="88935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Bariatric NUTRITION 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2039030"/>
            <a:ext cx="7290055" cy="52227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Segue UI light"/>
              </a:rPr>
              <a:t>Eat at planned times</a:t>
            </a:r>
          </a:p>
          <a:p>
            <a:pPr marL="630936" lvl="1" indent="-457200"/>
            <a:r>
              <a:rPr lang="en-US" sz="2000" dirty="0">
                <a:latin typeface="Segue UI light"/>
              </a:rPr>
              <a:t>Don’t skip meals</a:t>
            </a:r>
          </a:p>
          <a:p>
            <a:pPr marL="630936" lvl="1" indent="-457200"/>
            <a:r>
              <a:rPr lang="en-US" sz="2000" dirty="0">
                <a:latin typeface="Segue UI light"/>
              </a:rPr>
              <a:t>3 meals +/- 1 or 2 planned snacks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Segue UI light"/>
              </a:rPr>
              <a:t>Allow 20-30 minutes/meal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Segue UI light"/>
              </a:rPr>
              <a:t>Take your Vitamins FOREVER</a:t>
            </a:r>
          </a:p>
          <a:p>
            <a:pPr marL="630936" lvl="1" indent="-457200"/>
            <a:endParaRPr lang="en-US" dirty="0"/>
          </a:p>
          <a:p>
            <a:pPr marL="813816" lvl="2" indent="-457200"/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39" y="2727890"/>
            <a:ext cx="3008761" cy="20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9"/>
    </mc:Choice>
    <mc:Fallback xmlns="">
      <p:transition spd="slow" advTm="4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84665A73D314AADCB114CAE969200" ma:contentTypeVersion="2" ma:contentTypeDescription="Create a new document." ma:contentTypeScope="" ma:versionID="3ff7d28c9cd60c3e0be79ed5c1591a58">
  <xsd:schema xmlns:xsd="http://www.w3.org/2001/XMLSchema" xmlns:xs="http://www.w3.org/2001/XMLSchema" xmlns:p="http://schemas.microsoft.com/office/2006/metadata/properties" xmlns:ns2="34735328-0735-4ea9-868e-60f339f28e01" targetNamespace="http://schemas.microsoft.com/office/2006/metadata/properties" ma:root="true" ma:fieldsID="d1c8526f7ffe7e74415dc8f41eb6ed29" ns2:_="">
    <xsd:import namespace="34735328-0735-4ea9-868e-60f339f28e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35328-0735-4ea9-868e-60f339f28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A3650E-61D9-4445-8FE3-AD9870E2E7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D1A56A-C56D-4399-838E-B7E6EBBA7E0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B0C36EC-6F5C-4893-BCBD-D553CD8844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735328-0735-4ea9-868e-60f339f28e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2538</TotalTime>
  <Words>1067</Words>
  <Application>Microsoft Office PowerPoint</Application>
  <PresentationFormat>On-screen Show (4:3)</PresentationFormat>
  <Paragraphs>175</Paragraphs>
  <Slides>17</Slides>
  <Notes>17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Integral</vt:lpstr>
      <vt:lpstr>PowerPoint Presentation</vt:lpstr>
      <vt:lpstr>Overview of presentation</vt:lpstr>
      <vt:lpstr>Phase I: thin liquids: Lasts 7-10 days </vt:lpstr>
      <vt:lpstr>Phase II: Thick liquids: Lasts 7-14 days</vt:lpstr>
      <vt:lpstr>Phase III: Puree: Lasts 7-14 days</vt:lpstr>
      <vt:lpstr>Phase IV: soft Foods: Lasts 14-21 days</vt:lpstr>
      <vt:lpstr>Phase V: Maintenance</vt:lpstr>
      <vt:lpstr>Healthy eating Before and after surgery</vt:lpstr>
      <vt:lpstr>Bariatric NUTRITION Golden Rules</vt:lpstr>
      <vt:lpstr>PowerPoint Presentation</vt:lpstr>
      <vt:lpstr>Bariatric Nutrition Golden Rules</vt:lpstr>
      <vt:lpstr>Bariatric Nutrition Golden Rules</vt:lpstr>
      <vt:lpstr>Practical tips:</vt:lpstr>
      <vt:lpstr>Bariatric Nutrition Golden Rules</vt:lpstr>
      <vt:lpstr>Bariatric Nutrition Golden Rules</vt:lpstr>
      <vt:lpstr>Bariatric Nutrition Golden Rules</vt:lpstr>
      <vt:lpstr>PowerPoint Presentation</vt:lpstr>
    </vt:vector>
  </TitlesOfParts>
  <Company>Providence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Post-oP Bariatric Surgery progression diet</dc:title>
  <dc:creator>Jebo, Kimberly L</dc:creator>
  <cp:lastModifiedBy>Micko, Colette R</cp:lastModifiedBy>
  <cp:revision>88</cp:revision>
  <cp:lastPrinted>2020-09-14T17:03:10Z</cp:lastPrinted>
  <dcterms:created xsi:type="dcterms:W3CDTF">2018-02-16T19:13:13Z</dcterms:created>
  <dcterms:modified xsi:type="dcterms:W3CDTF">2020-10-22T16:12:55Z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a905b5-8388-4a05-b89a-55e43f7b4d00_Enabled">
    <vt:lpwstr>true</vt:lpwstr>
  </property>
  <property fmtid="{D5CDD505-2E9C-101B-9397-08002B2CF9AE}" pid="3" name="MSIP_Label_11a905b5-8388-4a05-b89a-55e43f7b4d00_SetDate">
    <vt:lpwstr>2020-07-08T19:47:28Z</vt:lpwstr>
  </property>
  <property fmtid="{D5CDD505-2E9C-101B-9397-08002B2CF9AE}" pid="4" name="MSIP_Label_11a905b5-8388-4a05-b89a-55e43f7b4d00_Method">
    <vt:lpwstr>Standard</vt:lpwstr>
  </property>
  <property fmtid="{D5CDD505-2E9C-101B-9397-08002B2CF9AE}" pid="5" name="MSIP_Label_11a905b5-8388-4a05-b89a-55e43f7b4d00_Name">
    <vt:lpwstr>General</vt:lpwstr>
  </property>
  <property fmtid="{D5CDD505-2E9C-101B-9397-08002B2CF9AE}" pid="6" name="MSIP_Label_11a905b5-8388-4a05-b89a-55e43f7b4d00_SiteId">
    <vt:lpwstr>2e319086-9a26-46a3-865f-615bed576786</vt:lpwstr>
  </property>
  <property fmtid="{D5CDD505-2E9C-101B-9397-08002B2CF9AE}" pid="7" name="MSIP_Label_11a905b5-8388-4a05-b89a-55e43f7b4d00_ActionId">
    <vt:lpwstr>57b42395-3cbb-4147-96f3-43188df3495f</vt:lpwstr>
  </property>
  <property fmtid="{D5CDD505-2E9C-101B-9397-08002B2CF9AE}" pid="8" name="MSIP_Label_11a905b5-8388-4a05-b89a-55e43f7b4d00_ContentBits">
    <vt:lpwstr>0</vt:lpwstr>
  </property>
  <property fmtid="{D5CDD505-2E9C-101B-9397-08002B2CF9AE}" pid="9" name="ContentTypeId">
    <vt:lpwstr>0x010100AC384665A73D314AADCB114CAE969200</vt:lpwstr>
  </property>
</Properties>
</file>